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1"/>
  </p:notesMasterIdLst>
  <p:sldIdLst>
    <p:sldId id="256" r:id="rId2"/>
    <p:sldId id="259" r:id="rId3"/>
    <p:sldId id="257" r:id="rId4"/>
    <p:sldId id="366" r:id="rId5"/>
    <p:sldId id="356" r:id="rId6"/>
    <p:sldId id="364" r:id="rId7"/>
    <p:sldId id="365" r:id="rId8"/>
    <p:sldId id="258" r:id="rId9"/>
    <p:sldId id="319" r:id="rId10"/>
    <p:sldId id="260" r:id="rId11"/>
    <p:sldId id="307" r:id="rId12"/>
    <p:sldId id="306" r:id="rId13"/>
    <p:sldId id="357" r:id="rId14"/>
    <p:sldId id="329" r:id="rId15"/>
    <p:sldId id="330" r:id="rId16"/>
    <p:sldId id="331" r:id="rId17"/>
    <p:sldId id="328" r:id="rId18"/>
    <p:sldId id="317" r:id="rId19"/>
    <p:sldId id="332" r:id="rId20"/>
    <p:sldId id="337" r:id="rId21"/>
    <p:sldId id="333" r:id="rId22"/>
    <p:sldId id="334" r:id="rId23"/>
    <p:sldId id="335" r:id="rId24"/>
    <p:sldId id="336" r:id="rId25"/>
    <p:sldId id="302" r:id="rId26"/>
    <p:sldId id="303" r:id="rId27"/>
    <p:sldId id="313" r:id="rId28"/>
    <p:sldId id="314" r:id="rId29"/>
    <p:sldId id="315" r:id="rId30"/>
    <p:sldId id="316" r:id="rId31"/>
    <p:sldId id="320" r:id="rId32"/>
    <p:sldId id="297" r:id="rId33"/>
    <p:sldId id="294" r:id="rId34"/>
    <p:sldId id="295" r:id="rId35"/>
    <p:sldId id="296" r:id="rId36"/>
    <p:sldId id="358" r:id="rId37"/>
    <p:sldId id="359" r:id="rId38"/>
    <p:sldId id="340" r:id="rId39"/>
    <p:sldId id="262" r:id="rId40"/>
    <p:sldId id="322" r:id="rId41"/>
    <p:sldId id="323" r:id="rId42"/>
    <p:sldId id="324" r:id="rId43"/>
    <p:sldId id="270" r:id="rId44"/>
    <p:sldId id="273" r:id="rId45"/>
    <p:sldId id="360" r:id="rId46"/>
    <p:sldId id="272" r:id="rId47"/>
    <p:sldId id="309" r:id="rId48"/>
    <p:sldId id="265" r:id="rId49"/>
    <p:sldId id="361" r:id="rId50"/>
    <p:sldId id="274" r:id="rId51"/>
    <p:sldId id="276" r:id="rId52"/>
    <p:sldId id="342" r:id="rId53"/>
    <p:sldId id="362" r:id="rId54"/>
    <p:sldId id="363" r:id="rId55"/>
    <p:sldId id="263" r:id="rId56"/>
    <p:sldId id="345" r:id="rId57"/>
    <p:sldId id="346" r:id="rId58"/>
    <p:sldId id="277" r:id="rId59"/>
    <p:sldId id="347" r:id="rId60"/>
    <p:sldId id="327" r:id="rId61"/>
    <p:sldId id="348" r:id="rId62"/>
    <p:sldId id="264" r:id="rId63"/>
    <p:sldId id="326" r:id="rId64"/>
    <p:sldId id="341" r:id="rId65"/>
    <p:sldId id="281" r:id="rId66"/>
    <p:sldId id="344" r:id="rId67"/>
    <p:sldId id="282" r:id="rId68"/>
    <p:sldId id="278" r:id="rId69"/>
    <p:sldId id="283" r:id="rId70"/>
    <p:sldId id="279" r:id="rId71"/>
    <p:sldId id="292" r:id="rId72"/>
    <p:sldId id="293" r:id="rId73"/>
    <p:sldId id="301" r:id="rId74"/>
    <p:sldId id="308" r:id="rId75"/>
    <p:sldId id="284" r:id="rId76"/>
    <p:sldId id="286" r:id="rId77"/>
    <p:sldId id="287" r:id="rId78"/>
    <p:sldId id="288" r:id="rId79"/>
    <p:sldId id="289" r:id="rId80"/>
    <p:sldId id="343" r:id="rId81"/>
    <p:sldId id="290" r:id="rId82"/>
    <p:sldId id="312" r:id="rId83"/>
    <p:sldId id="267" r:id="rId84"/>
    <p:sldId id="349" r:id="rId85"/>
    <p:sldId id="350" r:id="rId86"/>
    <p:sldId id="351" r:id="rId87"/>
    <p:sldId id="268" r:id="rId88"/>
    <p:sldId id="325" r:id="rId89"/>
    <p:sldId id="269" r:id="rId90"/>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F2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5679" autoAdjust="0"/>
  </p:normalViewPr>
  <p:slideViewPr>
    <p:cSldViewPr snapToGrid="0">
      <p:cViewPr>
        <p:scale>
          <a:sx n="50" d="100"/>
          <a:sy n="50" d="100"/>
        </p:scale>
        <p:origin x="1300"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3B9D4-C22C-48E4-82D3-53E49BDF659A}" type="datetimeFigureOut">
              <a:rPr lang="en-SE" smtClean="0"/>
              <a:t>2024-05-23</a:t>
            </a:fld>
            <a:endParaRPr lang="en-S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0F7A1-004E-4CEB-B3A2-30860AC2B6CC}" type="slidenum">
              <a:rPr lang="en-SE" smtClean="0"/>
              <a:t>‹#›</a:t>
            </a:fld>
            <a:endParaRPr lang="en-SE" dirty="0"/>
          </a:p>
        </p:txBody>
      </p:sp>
    </p:spTree>
    <p:extLst>
      <p:ext uri="{BB962C8B-B14F-4D97-AF65-F5344CB8AC3E}">
        <p14:creationId xmlns:p14="http://schemas.microsoft.com/office/powerpoint/2010/main" val="339899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Batteries</a:t>
            </a:r>
          </a:p>
          <a:p>
            <a:r>
              <a:rPr lang="en-GB" dirty="0"/>
              <a:t>Lithium-ion battery very common type; you probably have it!</a:t>
            </a:r>
          </a:p>
          <a:p>
            <a:r>
              <a:rPr lang="en-GB" dirty="0"/>
              <a:t>Lighter and smaller by replacing graphite in LIB with Li-metal</a:t>
            </a:r>
          </a:p>
          <a:p>
            <a:r>
              <a:rPr lang="en-GB" dirty="0"/>
              <a:t>But problems!</a:t>
            </a:r>
          </a:p>
          <a:p>
            <a:endParaRPr lang="en-GB" dirty="0"/>
          </a:p>
          <a:p>
            <a:endParaRPr lang="en-GB" dirty="0"/>
          </a:p>
          <a:p>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a:t>
            </a:fld>
            <a:endParaRPr lang="en-SE" dirty="0"/>
          </a:p>
        </p:txBody>
      </p:sp>
    </p:spTree>
    <p:extLst>
      <p:ext uri="{BB962C8B-B14F-4D97-AF65-F5344CB8AC3E}">
        <p14:creationId xmlns:p14="http://schemas.microsoft.com/office/powerpoint/2010/main" val="31609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how the cell voltage varies with charge passed during deposition.</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14</a:t>
            </a:fld>
            <a:endParaRPr lang="en-SE" dirty="0"/>
          </a:p>
        </p:txBody>
      </p:sp>
    </p:spTree>
    <p:extLst>
      <p:ext uri="{BB962C8B-B14F-4D97-AF65-F5344CB8AC3E}">
        <p14:creationId xmlns:p14="http://schemas.microsoft.com/office/powerpoint/2010/main" val="3164414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first a sharp drop in potential, reaching a lowest value of eta – this we will call the overpotential of nucleation.</a:t>
            </a:r>
          </a:p>
          <a:p>
            <a:r>
              <a:rPr lang="en-GB" dirty="0"/>
              <a:t>At this point of the curve, nucleation occurs.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15</a:t>
            </a:fld>
            <a:endParaRPr lang="en-SE" dirty="0"/>
          </a:p>
        </p:txBody>
      </p:sp>
    </p:spTree>
    <p:extLst>
      <p:ext uri="{BB962C8B-B14F-4D97-AF65-F5344CB8AC3E}">
        <p14:creationId xmlns:p14="http://schemas.microsoft.com/office/powerpoint/2010/main" val="2451135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the voltage goes up and the nuclei grow.</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16</a:t>
            </a:fld>
            <a:endParaRPr lang="en-SE" dirty="0"/>
          </a:p>
        </p:txBody>
      </p:sp>
    </p:spTree>
    <p:extLst>
      <p:ext uri="{BB962C8B-B14F-4D97-AF65-F5344CB8AC3E}">
        <p14:creationId xmlns:p14="http://schemas.microsoft.com/office/powerpoint/2010/main" val="3059341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they continue to grow as more charge get passed.</a:t>
            </a:r>
          </a:p>
          <a:p>
            <a:r>
              <a:rPr lang="en-GB" dirty="0"/>
              <a:t>So, the focus is on the nucleation part.</a:t>
            </a:r>
          </a:p>
          <a:p>
            <a:r>
              <a:rPr lang="en-GB" dirty="0"/>
              <a:t>What is nucleation?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17</a:t>
            </a:fld>
            <a:endParaRPr lang="en-SE" dirty="0"/>
          </a:p>
        </p:txBody>
      </p:sp>
    </p:spTree>
    <p:extLst>
      <p:ext uri="{BB962C8B-B14F-4D97-AF65-F5344CB8AC3E}">
        <p14:creationId xmlns:p14="http://schemas.microsoft.com/office/powerpoint/2010/main" val="501713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Nucleation is the first step in forming a new phase within a substance.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imagine Li-ions in a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They are liquid.</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18</a:t>
            </a:fld>
            <a:endParaRPr lang="en-SE" dirty="0"/>
          </a:p>
        </p:txBody>
      </p:sp>
    </p:spTree>
    <p:extLst>
      <p:ext uri="{BB962C8B-B14F-4D97-AF65-F5344CB8AC3E}">
        <p14:creationId xmlns:p14="http://schemas.microsoft.com/office/powerpoint/2010/main" val="313577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 ion can take up an electron and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19</a:t>
            </a:fld>
            <a:endParaRPr lang="en-SE" dirty="0"/>
          </a:p>
        </p:txBody>
      </p:sp>
    </p:spTree>
    <p:extLst>
      <p:ext uri="{BB962C8B-B14F-4D97-AF65-F5344CB8AC3E}">
        <p14:creationId xmlns:p14="http://schemas.microsoft.com/office/powerpoint/2010/main" val="2306203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Become a Li atom on the Cu surface.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20</a:t>
            </a:fld>
            <a:endParaRPr lang="en-SE" dirty="0"/>
          </a:p>
        </p:txBody>
      </p:sp>
    </p:spTree>
    <p:extLst>
      <p:ext uri="{BB962C8B-B14F-4D97-AF65-F5344CB8AC3E}">
        <p14:creationId xmlns:p14="http://schemas.microsoft.com/office/powerpoint/2010/main" val="1742963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several Li atoms come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21</a:t>
            </a:fld>
            <a:endParaRPr lang="en-SE" dirty="0"/>
          </a:p>
        </p:txBody>
      </p:sp>
    </p:spTree>
    <p:extLst>
      <p:ext uri="{BB962C8B-B14F-4D97-AF65-F5344CB8AC3E}">
        <p14:creationId xmlns:p14="http://schemas.microsoft.com/office/powerpoint/2010/main" val="3692982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small cluster is formed.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22</a:t>
            </a:fld>
            <a:endParaRPr lang="en-SE" dirty="0"/>
          </a:p>
        </p:txBody>
      </p:sp>
    </p:spTree>
    <p:extLst>
      <p:ext uri="{BB962C8B-B14F-4D97-AF65-F5344CB8AC3E}">
        <p14:creationId xmlns:p14="http://schemas.microsoft.com/office/powerpoint/2010/main" val="73361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Li+ ions get reduced and adsorbs to the cluster…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23</a:t>
            </a:fld>
            <a:endParaRPr lang="en-SE" dirty="0"/>
          </a:p>
        </p:txBody>
      </p:sp>
    </p:spTree>
    <p:extLst>
      <p:ext uri="{BB962C8B-B14F-4D97-AF65-F5344CB8AC3E}">
        <p14:creationId xmlns:p14="http://schemas.microsoft.com/office/powerpoint/2010/main" val="210561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many here have either a smartphone, a laptop, or a smartwatch? [raise my hand]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Cool, then you are already fans of batteries, and you likely own at least one lithium-ion battery – a very common battery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a:t>
            </a:fld>
            <a:endParaRPr lang="en-SE" dirty="0"/>
          </a:p>
        </p:txBody>
      </p:sp>
    </p:spTree>
    <p:extLst>
      <p:ext uri="{BB962C8B-B14F-4D97-AF65-F5344CB8AC3E}">
        <p14:creationId xmlns:p14="http://schemas.microsoft.com/office/powerpoint/2010/main" val="2714940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sequence, the formation of the new SOLID phase from the LIQUID, is called nucleation.</a:t>
            </a:r>
          </a:p>
          <a:p>
            <a:r>
              <a:rPr lang="en-GB" dirty="0"/>
              <a:t>And the Li forms a nucleus, or several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24</a:t>
            </a:fld>
            <a:endParaRPr lang="en-SE" dirty="0"/>
          </a:p>
        </p:txBody>
      </p:sp>
    </p:spTree>
    <p:extLst>
      <p:ext uri="{BB962C8B-B14F-4D97-AF65-F5344CB8AC3E}">
        <p14:creationId xmlns:p14="http://schemas.microsoft.com/office/powerpoint/2010/main" val="2783183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theoretical model of nucleation is done by looking at the change in Gibbs free energy as function of radius (assuming a spherical nucleus).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25</a:t>
            </a:fld>
            <a:endParaRPr lang="en-SE" dirty="0"/>
          </a:p>
        </p:txBody>
      </p:sp>
    </p:spTree>
    <p:extLst>
      <p:ext uri="{BB962C8B-B14F-4D97-AF65-F5344CB8AC3E}">
        <p14:creationId xmlns:p14="http://schemas.microsoft.com/office/powerpoint/2010/main" val="4200229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form the new phase, there is a cost for creating surface area.</a:t>
            </a:r>
          </a:p>
          <a:p>
            <a:r>
              <a:rPr lang="en-GB" dirty="0"/>
              <a:t>It grows as r-squared.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26</a:t>
            </a:fld>
            <a:endParaRPr lang="en-SE" dirty="0"/>
          </a:p>
        </p:txBody>
      </p:sp>
    </p:spTree>
    <p:extLst>
      <p:ext uri="{BB962C8B-B14F-4D97-AF65-F5344CB8AC3E}">
        <p14:creationId xmlns:p14="http://schemas.microsoft.com/office/powerpoint/2010/main" val="839039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same time, there is a gain in energy from creating bulk. Scaling as minus r-cubed.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27</a:t>
            </a:fld>
            <a:endParaRPr lang="en-SE" dirty="0"/>
          </a:p>
        </p:txBody>
      </p:sp>
    </p:spTree>
    <p:extLst>
      <p:ext uri="{BB962C8B-B14F-4D97-AF65-F5344CB8AC3E}">
        <p14:creationId xmlns:p14="http://schemas.microsoft.com/office/powerpoint/2010/main" val="613080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sum of these, </a:t>
            </a:r>
            <a:r>
              <a:rPr lang="en-GB" dirty="0" err="1"/>
              <a:t>DeltaG</a:t>
            </a:r>
            <a:r>
              <a:rPr lang="en-GB" dirty="0"/>
              <a:t>, is the change in Gibs free energy for creating a nucleus of radius </a:t>
            </a:r>
            <a:r>
              <a:rPr lang="en-GB" i="1" dirty="0"/>
              <a:t>r.</a:t>
            </a:r>
          </a:p>
          <a:p>
            <a:r>
              <a:rPr lang="en-GB" i="0" dirty="0"/>
              <a:t>It costs energy to build a nucleus, up until this point…</a:t>
            </a:r>
          </a:p>
        </p:txBody>
      </p:sp>
      <p:sp>
        <p:nvSpPr>
          <p:cNvPr id="4" name="Slide Number Placeholder 3"/>
          <p:cNvSpPr>
            <a:spLocks noGrp="1"/>
          </p:cNvSpPr>
          <p:nvPr>
            <p:ph type="sldNum" sz="quarter" idx="5"/>
          </p:nvPr>
        </p:nvSpPr>
        <p:spPr/>
        <p:txBody>
          <a:bodyPr/>
          <a:lstStyle/>
          <a:p>
            <a:fld id="{06B0F7A1-004E-4CEB-B3A2-30860AC2B6CC}" type="slidenum">
              <a:rPr lang="en-SE" smtClean="0"/>
              <a:t>28</a:t>
            </a:fld>
            <a:endParaRPr lang="en-SE" dirty="0"/>
          </a:p>
        </p:txBody>
      </p:sp>
    </p:spTree>
    <p:extLst>
      <p:ext uri="{BB962C8B-B14F-4D97-AF65-F5344CB8AC3E}">
        <p14:creationId xmlns:p14="http://schemas.microsoft.com/office/powerpoint/2010/main" val="3435364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critical radius, where the nucleus start to grow spontaneously as this lowers the overall energy of the system.</a:t>
            </a:r>
          </a:p>
          <a:p>
            <a:r>
              <a:rPr lang="en-GB" dirty="0"/>
              <a:t>But to get to that point, there is an energy barrier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29</a:t>
            </a:fld>
            <a:endParaRPr lang="en-SE" dirty="0"/>
          </a:p>
        </p:txBody>
      </p:sp>
    </p:spTree>
    <p:extLst>
      <p:ext uri="{BB962C8B-B14F-4D97-AF65-F5344CB8AC3E}">
        <p14:creationId xmlns:p14="http://schemas.microsoft.com/office/powerpoint/2010/main" val="4021007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Delta </a:t>
            </a:r>
            <a:r>
              <a:rPr lang="en-GB" dirty="0" err="1"/>
              <a:t>G_barrier</a:t>
            </a:r>
            <a:r>
              <a:rPr lang="en-GB" dirty="0"/>
              <a:t>, which needs to be overcome.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30</a:t>
            </a:fld>
            <a:endParaRPr lang="en-SE" dirty="0"/>
          </a:p>
        </p:txBody>
      </p:sp>
    </p:spTree>
    <p:extLst>
      <p:ext uri="{BB962C8B-B14F-4D97-AF65-F5344CB8AC3E}">
        <p14:creationId xmlns:p14="http://schemas.microsoft.com/office/powerpoint/2010/main" val="1312575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Writing out the expression for </a:t>
            </a:r>
            <a:r>
              <a:rPr lang="en-GB" dirty="0" err="1"/>
              <a:t>DeltaG</a:t>
            </a:r>
            <a:r>
              <a:rPr lang="en-GB" dirty="0"/>
              <a:t>, one can show that the size of the nucleus </a:t>
            </a:r>
            <a:r>
              <a:rPr lang="en-GB" i="1" dirty="0"/>
              <a:t>r</a:t>
            </a:r>
            <a:r>
              <a:rPr lang="en-GB" i="0" dirty="0"/>
              <a:t> is inversely proportional to the overpotential </a:t>
            </a:r>
            <a:r>
              <a:rPr lang="en-GB" i="1" dirty="0"/>
              <a:t>eta</a:t>
            </a:r>
            <a:r>
              <a:rPr lang="en-GB" i="0" dirty="0"/>
              <a:t>, and that the number of nuclei per area </a:t>
            </a:r>
            <a:r>
              <a:rPr lang="en-GB" i="1" dirty="0"/>
              <a:t>N</a:t>
            </a:r>
            <a:r>
              <a:rPr lang="en-GB" i="0" dirty="0"/>
              <a:t> is proportional to the third power of the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31</a:t>
            </a:fld>
            <a:endParaRPr lang="en-SE" dirty="0"/>
          </a:p>
        </p:txBody>
      </p:sp>
    </p:spTree>
    <p:extLst>
      <p:ext uri="{BB962C8B-B14F-4D97-AF65-F5344CB8AC3E}">
        <p14:creationId xmlns:p14="http://schemas.microsoft.com/office/powerpoint/2010/main" val="773798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schematically what this means.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32</a:t>
            </a:fld>
            <a:endParaRPr lang="en-SE" dirty="0"/>
          </a:p>
        </p:txBody>
      </p:sp>
    </p:spTree>
    <p:extLst>
      <p:ext uri="{BB962C8B-B14F-4D97-AF65-F5344CB8AC3E}">
        <p14:creationId xmlns:p14="http://schemas.microsoft.com/office/powerpoint/2010/main" val="39886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low overpotential: large and few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33</a:t>
            </a:fld>
            <a:endParaRPr lang="en-SE" dirty="0"/>
          </a:p>
        </p:txBody>
      </p:sp>
    </p:spTree>
    <p:extLst>
      <p:ext uri="{BB962C8B-B14F-4D97-AF65-F5344CB8AC3E}">
        <p14:creationId xmlns:p14="http://schemas.microsoft.com/office/powerpoint/2010/main" val="1826069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Looks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Say, would you like your smartphone, a laptop, or a smartwatch to be smaller and lighter? Of course you would!</a:t>
            </a:r>
          </a:p>
          <a:p>
            <a:r>
              <a:rPr lang="en-GB" dirty="0"/>
              <a:t>It’s easy, let’s just replace the graphite with Li,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a:t>
            </a:fld>
            <a:endParaRPr lang="en-SE" dirty="0"/>
          </a:p>
        </p:txBody>
      </p:sp>
    </p:spTree>
    <p:extLst>
      <p:ext uri="{BB962C8B-B14F-4D97-AF65-F5344CB8AC3E}">
        <p14:creationId xmlns:p14="http://schemas.microsoft.com/office/powerpoint/2010/main" val="1359272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overpotential: smaller and more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34</a:t>
            </a:fld>
            <a:endParaRPr lang="en-SE" dirty="0"/>
          </a:p>
        </p:txBody>
      </p:sp>
    </p:spTree>
    <p:extLst>
      <p:ext uri="{BB962C8B-B14F-4D97-AF65-F5344CB8AC3E}">
        <p14:creationId xmlns:p14="http://schemas.microsoft.com/office/powerpoint/2010/main" val="3031421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Increasing overpotential: smaller and more nuclei.</a:t>
            </a:r>
            <a:endParaRPr lang="en-SE" dirty="0"/>
          </a:p>
          <a:p>
            <a:r>
              <a:rPr lang="en-GB" dirty="0"/>
              <a:t>In this way, the overpotential influences the nuclei distribution (size and nuclei per area).</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35</a:t>
            </a:fld>
            <a:endParaRPr lang="en-SE" dirty="0"/>
          </a:p>
        </p:txBody>
      </p:sp>
    </p:spTree>
    <p:extLst>
      <p:ext uri="{BB962C8B-B14F-4D97-AF65-F5344CB8AC3E}">
        <p14:creationId xmlns:p14="http://schemas.microsoft.com/office/powerpoint/2010/main" val="837800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this thesis will focus on how the shape of the deposition curve, and how the distribution of the nuclei can be affected.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36</a:t>
            </a:fld>
            <a:endParaRPr lang="en-SE" dirty="0"/>
          </a:p>
        </p:txBody>
      </p:sp>
    </p:spTree>
    <p:extLst>
      <p:ext uri="{BB962C8B-B14F-4D97-AF65-F5344CB8AC3E}">
        <p14:creationId xmlns:p14="http://schemas.microsoft.com/office/powerpoint/2010/main" val="3648504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shape will be investigated by looking at the degree of passivation of the Cu surface, and the current during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37</a:t>
            </a:fld>
            <a:endParaRPr lang="en-SE" dirty="0"/>
          </a:p>
        </p:txBody>
      </p:sp>
    </p:spTree>
    <p:extLst>
      <p:ext uri="{BB962C8B-B14F-4D97-AF65-F5344CB8AC3E}">
        <p14:creationId xmlns:p14="http://schemas.microsoft.com/office/powerpoint/2010/main" val="22743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look at how the pressure affects the distribution of the nuclei.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methods chosen 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Electrochemical cycling (the deposition curve shown before)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Scanning electron microscope to image the Li nuclei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To have different pressures, we need different cell setups.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38</a:t>
            </a:fld>
            <a:endParaRPr lang="en-SE" dirty="0"/>
          </a:p>
        </p:txBody>
      </p:sp>
    </p:spTree>
    <p:extLst>
      <p:ext uri="{BB962C8B-B14F-4D97-AF65-F5344CB8AC3E}">
        <p14:creationId xmlns:p14="http://schemas.microsoft.com/office/powerpoint/2010/main" val="2189418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coin cell, or C-cell.</a:t>
            </a:r>
          </a:p>
          <a:p>
            <a:r>
              <a:rPr lang="en-GB" dirty="0"/>
              <a:t>The parts, add electrolyte to the separator and push them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39</a:t>
            </a:fld>
            <a:endParaRPr lang="en-SE" dirty="0"/>
          </a:p>
        </p:txBody>
      </p:sp>
    </p:spTree>
    <p:extLst>
      <p:ext uri="{BB962C8B-B14F-4D97-AF65-F5344CB8AC3E}">
        <p14:creationId xmlns:p14="http://schemas.microsoft.com/office/powerpoint/2010/main" val="819262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place it in this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40</a:t>
            </a:fld>
            <a:endParaRPr lang="en-SE" dirty="0"/>
          </a:p>
        </p:txBody>
      </p:sp>
    </p:spTree>
    <p:extLst>
      <p:ext uri="{BB962C8B-B14F-4D97-AF65-F5344CB8AC3E}">
        <p14:creationId xmlns:p14="http://schemas.microsoft.com/office/powerpoint/2010/main" val="664674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turn the handles,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41</a:t>
            </a:fld>
            <a:endParaRPr lang="en-SE" dirty="0"/>
          </a:p>
        </p:txBody>
      </p:sp>
    </p:spTree>
    <p:extLst>
      <p:ext uri="{BB962C8B-B14F-4D97-AF65-F5344CB8AC3E}">
        <p14:creationId xmlns:p14="http://schemas.microsoft.com/office/powerpoint/2010/main" val="409460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closes the cell, and results in this.</a:t>
            </a:r>
          </a:p>
          <a:p>
            <a:r>
              <a:rPr lang="en-GB" dirty="0"/>
              <a:t>Note that the spring now exerts a force in the cell, meaning there is pressure applied between the Li and Cu.</a:t>
            </a:r>
          </a:p>
          <a:p>
            <a:r>
              <a:rPr lang="en-GB" dirty="0"/>
              <a:t>The other cell type 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42</a:t>
            </a:fld>
            <a:endParaRPr lang="en-SE" dirty="0"/>
          </a:p>
        </p:txBody>
      </p:sp>
    </p:spTree>
    <p:extLst>
      <p:ext uri="{BB962C8B-B14F-4D97-AF65-F5344CB8AC3E}">
        <p14:creationId xmlns:p14="http://schemas.microsoft.com/office/powerpoint/2010/main" val="2397748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T-cell, because it has three metal rods attached to the main body in a T-shape.</a:t>
            </a:r>
          </a:p>
          <a:p>
            <a:r>
              <a:rPr lang="en-GB" dirty="0"/>
              <a:t>Push parts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44</a:t>
            </a:fld>
            <a:endParaRPr lang="en-SE" dirty="0"/>
          </a:p>
        </p:txBody>
      </p:sp>
    </p:spTree>
    <p:extLst>
      <p:ext uri="{BB962C8B-B14F-4D97-AF65-F5344CB8AC3E}">
        <p14:creationId xmlns:p14="http://schemas.microsoft.com/office/powerpoint/2010/main" val="151608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viola! </a:t>
            </a:r>
          </a:p>
          <a:p>
            <a:r>
              <a:rPr lang="en-GB" dirty="0"/>
              <a:t>We have a lithium-metal battery.</a:t>
            </a:r>
          </a:p>
          <a:p>
            <a:r>
              <a:rPr lang="en-GB" dirty="0"/>
              <a:t>This change can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a:t>
            </a:fld>
            <a:endParaRPr lang="en-SE" dirty="0"/>
          </a:p>
        </p:txBody>
      </p:sp>
    </p:spTree>
    <p:extLst>
      <p:ext uri="{BB962C8B-B14F-4D97-AF65-F5344CB8AC3E}">
        <p14:creationId xmlns:p14="http://schemas.microsoft.com/office/powerpoint/2010/main" val="2264999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closing the cell, electrolyte is added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45</a:t>
            </a:fld>
            <a:endParaRPr lang="en-SE" dirty="0"/>
          </a:p>
        </p:txBody>
      </p:sp>
    </p:spTree>
    <p:extLst>
      <p:ext uri="{BB962C8B-B14F-4D97-AF65-F5344CB8AC3E}">
        <p14:creationId xmlns:p14="http://schemas.microsoft.com/office/powerpoint/2010/main" val="1181136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this gap made in the spacer.</a:t>
            </a:r>
          </a:p>
          <a:p>
            <a:r>
              <a:rPr lang="en-GB" dirty="0"/>
              <a:t>As you can see in the zoom-in, the spacer keeps a distance between the Li and Cu – so no applied pressure between them!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46</a:t>
            </a:fld>
            <a:endParaRPr lang="en-SE" dirty="0"/>
          </a:p>
        </p:txBody>
      </p:sp>
    </p:spTree>
    <p:extLst>
      <p:ext uri="{BB962C8B-B14F-4D97-AF65-F5344CB8AC3E}">
        <p14:creationId xmlns:p14="http://schemas.microsoft.com/office/powerpoint/2010/main" val="717416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assembled cell looks like this.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47</a:t>
            </a:fld>
            <a:endParaRPr lang="en-SE" dirty="0"/>
          </a:p>
        </p:txBody>
      </p:sp>
    </p:spTree>
    <p:extLst>
      <p:ext uri="{BB962C8B-B14F-4D97-AF65-F5344CB8AC3E}">
        <p14:creationId xmlns:p14="http://schemas.microsoft.com/office/powerpoint/2010/main" val="38046875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can make some cells and to get deposition, we must cycle the cells – run a deposition program or protocol on them.</a:t>
            </a:r>
          </a:p>
          <a:p>
            <a:r>
              <a:rPr lang="en-GB" dirty="0"/>
              <a:t>Attach cables from the electrodes, Li and Cu, to the instrument.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48</a:t>
            </a:fld>
            <a:endParaRPr lang="en-SE" dirty="0"/>
          </a:p>
        </p:txBody>
      </p:sp>
    </p:spTree>
    <p:extLst>
      <p:ext uri="{BB962C8B-B14F-4D97-AF65-F5344CB8AC3E}">
        <p14:creationId xmlns:p14="http://schemas.microsoft.com/office/powerpoint/2010/main" val="21384582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of the protocol is the OCV – we check that the cell was assembled correctly by checking its voltage.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49</a:t>
            </a:fld>
            <a:endParaRPr lang="en-SE" dirty="0"/>
          </a:p>
        </p:txBody>
      </p:sp>
    </p:spTree>
    <p:extLst>
      <p:ext uri="{BB962C8B-B14F-4D97-AF65-F5344CB8AC3E}">
        <p14:creationId xmlns:p14="http://schemas.microsoft.com/office/powerpoint/2010/main" val="3927273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is the important passivation – or SEI formation.</a:t>
            </a:r>
          </a:p>
          <a:p>
            <a:r>
              <a:rPr lang="en-GB" dirty="0"/>
              <a:t>Here, we hold a constant and low voltage. This means that electrolyte is broken down and forms the SEI layer on the Cu.</a:t>
            </a:r>
          </a:p>
          <a:p>
            <a:r>
              <a:rPr lang="en-GB" dirty="0"/>
              <a:t>The current, which is allowed to change freely, decreases fast and then slowly.</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50</a:t>
            </a:fld>
            <a:endParaRPr lang="en-SE" dirty="0"/>
          </a:p>
        </p:txBody>
      </p:sp>
    </p:spTree>
    <p:extLst>
      <p:ext uri="{BB962C8B-B14F-4D97-AF65-F5344CB8AC3E}">
        <p14:creationId xmlns:p14="http://schemas.microsoft.com/office/powerpoint/2010/main" val="21827754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is the deposition.</a:t>
            </a:r>
          </a:p>
          <a:p>
            <a:r>
              <a:rPr lang="en-GB" dirty="0"/>
              <a:t>A here a constant current is used, and the voltage is allowed to change freely.</a:t>
            </a:r>
          </a:p>
          <a:p>
            <a:r>
              <a:rPr lang="en-GB" dirty="0"/>
              <a:t>This results in the deposition curve we saw earlier, with a sharp dip during the nucleation and then a flatter part during the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51</a:t>
            </a:fld>
            <a:endParaRPr lang="en-SE" dirty="0"/>
          </a:p>
        </p:txBody>
      </p:sp>
    </p:spTree>
    <p:extLst>
      <p:ext uri="{BB962C8B-B14F-4D97-AF65-F5344CB8AC3E}">
        <p14:creationId xmlns:p14="http://schemas.microsoft.com/office/powerpoint/2010/main" val="13885765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protocol was set up to end the SEI formation once a low current </a:t>
            </a:r>
            <a:r>
              <a:rPr lang="en-GB" dirty="0" err="1"/>
              <a:t>I_SEIcutoff</a:t>
            </a:r>
            <a:r>
              <a:rPr lang="en-GB" dirty="0"/>
              <a:t> was reached.</a:t>
            </a:r>
          </a:p>
        </p:txBody>
      </p:sp>
      <p:sp>
        <p:nvSpPr>
          <p:cNvPr id="4" name="Slide Number Placeholder 3"/>
          <p:cNvSpPr>
            <a:spLocks noGrp="1"/>
          </p:cNvSpPr>
          <p:nvPr>
            <p:ph type="sldNum" sz="quarter" idx="5"/>
          </p:nvPr>
        </p:nvSpPr>
        <p:spPr/>
        <p:txBody>
          <a:bodyPr/>
          <a:lstStyle/>
          <a:p>
            <a:fld id="{06B0F7A1-004E-4CEB-B3A2-30860AC2B6CC}" type="slidenum">
              <a:rPr lang="en-SE" smtClean="0"/>
              <a:t>52</a:t>
            </a:fld>
            <a:endParaRPr lang="en-SE" dirty="0"/>
          </a:p>
        </p:txBody>
      </p:sp>
    </p:spTree>
    <p:extLst>
      <p:ext uri="{BB962C8B-B14F-4D97-AF65-F5344CB8AC3E}">
        <p14:creationId xmlns:p14="http://schemas.microsoft.com/office/powerpoint/2010/main" val="999367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deposition occurred at current </a:t>
            </a:r>
            <a:r>
              <a:rPr lang="en-GB" dirty="0" err="1"/>
              <a:t>Ideposition</a:t>
            </a:r>
            <a:r>
              <a:rPr lang="en-GB" dirty="0"/>
              <a:t>.</a:t>
            </a:r>
          </a:p>
        </p:txBody>
      </p:sp>
      <p:sp>
        <p:nvSpPr>
          <p:cNvPr id="4" name="Slide Number Placeholder 3"/>
          <p:cNvSpPr>
            <a:spLocks noGrp="1"/>
          </p:cNvSpPr>
          <p:nvPr>
            <p:ph type="sldNum" sz="quarter" idx="5"/>
          </p:nvPr>
        </p:nvSpPr>
        <p:spPr/>
        <p:txBody>
          <a:bodyPr/>
          <a:lstStyle/>
          <a:p>
            <a:fld id="{06B0F7A1-004E-4CEB-B3A2-30860AC2B6CC}" type="slidenum">
              <a:rPr lang="en-SE" smtClean="0"/>
              <a:t>53</a:t>
            </a:fld>
            <a:endParaRPr lang="en-SE" dirty="0"/>
          </a:p>
        </p:txBody>
      </p:sp>
    </p:spTree>
    <p:extLst>
      <p:ext uri="{BB962C8B-B14F-4D97-AF65-F5344CB8AC3E}">
        <p14:creationId xmlns:p14="http://schemas.microsoft.com/office/powerpoint/2010/main" val="889557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ratio between these, sigma, was used to try to have the same ratio of side reactions during the deposition (side reactions are all reactions besides deposition), for different deposition currents.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54</a:t>
            </a:fld>
            <a:endParaRPr lang="en-SE" dirty="0"/>
          </a:p>
        </p:txBody>
      </p:sp>
    </p:spTree>
    <p:extLst>
      <p:ext uri="{BB962C8B-B14F-4D97-AF65-F5344CB8AC3E}">
        <p14:creationId xmlns:p14="http://schemas.microsoft.com/office/powerpoint/2010/main" val="15235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increase the specific energy and double the energy density.</a:t>
            </a:r>
          </a:p>
          <a:p>
            <a:r>
              <a:rPr lang="en-GB" dirty="0"/>
              <a:t>Would benefit e.g. electrical vehicles where the size and weight of the batteries are a current limitation.</a:t>
            </a:r>
          </a:p>
          <a:p>
            <a:r>
              <a:rPr lang="en-GB" dirty="0"/>
              <a:t>Sounds too good to be true, right? </a:t>
            </a:r>
          </a:p>
          <a:p>
            <a:r>
              <a:rPr lang="en-GB" dirty="0"/>
              <a:t>Yeah there are problems because the Li can grow unevenly …</a:t>
            </a:r>
          </a:p>
          <a:p>
            <a:endParaRPr lang="en-GB" dirty="0"/>
          </a:p>
          <a:p>
            <a:endParaRPr lang="en-GB" dirty="0"/>
          </a:p>
          <a:p>
            <a:r>
              <a:rPr lang="en-GB" dirty="0"/>
              <a:t>At the pack level:</a:t>
            </a:r>
          </a:p>
          <a:p>
            <a:r>
              <a:rPr lang="en-GB" dirty="0"/>
              <a:t>* Li-ion cell: 150 </a:t>
            </a:r>
            <a:r>
              <a:rPr lang="en-GB" dirty="0" err="1"/>
              <a:t>Wh</a:t>
            </a:r>
            <a:r>
              <a:rPr lang="en-GB" dirty="0"/>
              <a:t>/kg, 250 </a:t>
            </a:r>
            <a:r>
              <a:rPr lang="en-GB" dirty="0" err="1"/>
              <a:t>Wh</a:t>
            </a:r>
            <a:r>
              <a:rPr lang="en-GB" dirty="0"/>
              <a:t>/L</a:t>
            </a:r>
          </a:p>
          <a:p>
            <a:pPr marL="171450" indent="-171450">
              <a:buFont typeface="Arial" panose="020B0604020202020204" pitchFamily="34" charset="0"/>
              <a:buChar char="•"/>
            </a:pPr>
            <a:r>
              <a:rPr lang="en-GB" dirty="0"/>
              <a:t>Li-metal cell: 250 </a:t>
            </a:r>
            <a:r>
              <a:rPr lang="en-GB" dirty="0" err="1"/>
              <a:t>Wh</a:t>
            </a:r>
            <a:r>
              <a:rPr lang="en-GB" dirty="0"/>
              <a:t>/kg, 750 </a:t>
            </a:r>
            <a:r>
              <a:rPr lang="en-GB" dirty="0" err="1"/>
              <a:t>Wh</a:t>
            </a:r>
            <a:r>
              <a:rPr lang="en-GB" dirty="0"/>
              <a:t>/L</a:t>
            </a:r>
          </a:p>
          <a:p>
            <a:pPr marL="0" indent="0">
              <a:buFont typeface="Arial" panose="020B0604020202020204" pitchFamily="34" charset="0"/>
              <a:buNone/>
            </a:pPr>
            <a:r>
              <a:rPr lang="en-GB" dirty="0"/>
              <a:t>(http://large.stanford.edu/courses/2020/ph240/kim1/)</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a:t>
            </a:fld>
            <a:endParaRPr lang="en-SE" dirty="0"/>
          </a:p>
        </p:txBody>
      </p:sp>
    </p:spTree>
    <p:extLst>
      <p:ext uri="{BB962C8B-B14F-4D97-AF65-F5344CB8AC3E}">
        <p14:creationId xmlns:p14="http://schemas.microsoft.com/office/powerpoint/2010/main" val="3632713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investigate the passivation of the Cu surface before deposition, several T-cell were cycled</a:t>
            </a:r>
          </a:p>
        </p:txBody>
      </p:sp>
      <p:sp>
        <p:nvSpPr>
          <p:cNvPr id="4" name="Slide Number Placeholder 3"/>
          <p:cNvSpPr>
            <a:spLocks noGrp="1"/>
          </p:cNvSpPr>
          <p:nvPr>
            <p:ph type="sldNum" sz="quarter" idx="5"/>
          </p:nvPr>
        </p:nvSpPr>
        <p:spPr/>
        <p:txBody>
          <a:bodyPr/>
          <a:lstStyle/>
          <a:p>
            <a:fld id="{06B0F7A1-004E-4CEB-B3A2-30860AC2B6CC}" type="slidenum">
              <a:rPr lang="en-SE" smtClean="0"/>
              <a:t>55</a:t>
            </a:fld>
            <a:endParaRPr lang="en-SE" dirty="0"/>
          </a:p>
        </p:txBody>
      </p:sp>
    </p:spTree>
    <p:extLst>
      <p:ext uri="{BB962C8B-B14F-4D97-AF65-F5344CB8AC3E}">
        <p14:creationId xmlns:p14="http://schemas.microsoft.com/office/powerpoint/2010/main" val="38058945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a:t>
            </a:r>
          </a:p>
        </p:txBody>
      </p:sp>
      <p:sp>
        <p:nvSpPr>
          <p:cNvPr id="4" name="Slide Number Placeholder 3"/>
          <p:cNvSpPr>
            <a:spLocks noGrp="1"/>
          </p:cNvSpPr>
          <p:nvPr>
            <p:ph type="sldNum" sz="quarter" idx="5"/>
          </p:nvPr>
        </p:nvSpPr>
        <p:spPr/>
        <p:txBody>
          <a:bodyPr/>
          <a:lstStyle/>
          <a:p>
            <a:fld id="{06B0F7A1-004E-4CEB-B3A2-30860AC2B6CC}" type="slidenum">
              <a:rPr lang="en-SE" smtClean="0"/>
              <a:t>56</a:t>
            </a:fld>
            <a:endParaRPr lang="en-SE" dirty="0"/>
          </a:p>
        </p:txBody>
      </p:sp>
    </p:spTree>
    <p:extLst>
      <p:ext uri="{BB962C8B-B14F-4D97-AF65-F5344CB8AC3E}">
        <p14:creationId xmlns:p14="http://schemas.microsoft.com/office/powerpoint/2010/main" val="2257726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 2 hour for 0.05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After the passivation, Li was deposited at constant current</a:t>
            </a:r>
          </a:p>
        </p:txBody>
      </p:sp>
      <p:sp>
        <p:nvSpPr>
          <p:cNvPr id="4" name="Slide Number Placeholder 3"/>
          <p:cNvSpPr>
            <a:spLocks noGrp="1"/>
          </p:cNvSpPr>
          <p:nvPr>
            <p:ph type="sldNum" sz="quarter" idx="5"/>
          </p:nvPr>
        </p:nvSpPr>
        <p:spPr/>
        <p:txBody>
          <a:bodyPr/>
          <a:lstStyle/>
          <a:p>
            <a:fld id="{06B0F7A1-004E-4CEB-B3A2-30860AC2B6CC}" type="slidenum">
              <a:rPr lang="en-SE" smtClean="0"/>
              <a:t>57</a:t>
            </a:fld>
            <a:endParaRPr lang="en-SE" dirty="0"/>
          </a:p>
        </p:txBody>
      </p:sp>
    </p:spTree>
    <p:extLst>
      <p:ext uri="{BB962C8B-B14F-4D97-AF65-F5344CB8AC3E}">
        <p14:creationId xmlns:p14="http://schemas.microsoft.com/office/powerpoint/2010/main" val="1996880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endParaRPr lang="en-GB" dirty="0"/>
          </a:p>
          <a:p>
            <a:pPr marL="171450" indent="-171450">
              <a:buFont typeface="Arial" panose="020B0604020202020204" pitchFamily="34" charset="0"/>
              <a:buChar char="•"/>
            </a:pPr>
            <a:r>
              <a:rPr lang="en-GB" dirty="0"/>
              <a:t>sigma=1.00: no obvious nucleation; side reactions large enough to drive current without need for nucleation</a:t>
            </a:r>
          </a:p>
          <a:p>
            <a:pPr marL="171450" indent="-171450">
              <a:buFont typeface="Arial" panose="020B0604020202020204" pitchFamily="34" charset="0"/>
              <a:buChar char="•"/>
            </a:pPr>
            <a:r>
              <a:rPr lang="en-GB" dirty="0"/>
              <a:t>Decreasing sigma </a:t>
            </a:r>
            <a:r>
              <a:rPr lang="en-GB" dirty="0">
                <a:sym typeface="Wingdings" panose="05000000000000000000" pitchFamily="2" charset="2"/>
              </a:rPr>
              <a:t> clearer deposition peak at higher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58</a:t>
            </a:fld>
            <a:endParaRPr lang="en-SE" dirty="0"/>
          </a:p>
        </p:txBody>
      </p:sp>
    </p:spTree>
    <p:extLst>
      <p:ext uri="{BB962C8B-B14F-4D97-AF65-F5344CB8AC3E}">
        <p14:creationId xmlns:p14="http://schemas.microsoft.com/office/powerpoint/2010/main" val="4053397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pPr marL="171450" indent="-171450">
              <a:buFont typeface="Arial" panose="020B0604020202020204" pitchFamily="34" charset="0"/>
              <a:buChar char="•"/>
            </a:pPr>
            <a:r>
              <a:rPr lang="en-GB" dirty="0">
                <a:sym typeface="Wingdings" panose="05000000000000000000" pitchFamily="2" charset="2"/>
              </a:rPr>
              <a:t>Larger overpotential  smaller nuclei, larger </a:t>
            </a:r>
            <a:r>
              <a:rPr lang="en-GB" i="1" dirty="0">
                <a:sym typeface="Wingdings" panose="05000000000000000000" pitchFamily="2" charset="2"/>
              </a:rPr>
              <a:t>N</a:t>
            </a:r>
            <a:r>
              <a:rPr lang="en-GB" dirty="0">
                <a:sym typeface="Wingdings" panose="05000000000000000000" pitchFamily="2" charset="2"/>
              </a:rPr>
              <a:t>  many sites for continued growth, lowering the necessity for further nucleation. Other words: more instantaneous nucleation (all nuclei form at the start and then they only grow).</a:t>
            </a:r>
          </a:p>
          <a:p>
            <a:pPr marL="171450" indent="-171450">
              <a:buFont typeface="Arial" panose="020B0604020202020204" pitchFamily="34" charset="0"/>
              <a:buChar char="•"/>
            </a:pPr>
            <a:r>
              <a:rPr lang="en-GB" dirty="0">
                <a:sym typeface="Wingdings" panose="05000000000000000000" pitchFamily="2" charset="2"/>
              </a:rPr>
              <a:t>Opposed to progressive nucleation, where nuclei continue to form as other grow</a:t>
            </a:r>
          </a:p>
        </p:txBody>
      </p:sp>
      <p:sp>
        <p:nvSpPr>
          <p:cNvPr id="4" name="Slide Number Placeholder 3"/>
          <p:cNvSpPr>
            <a:spLocks noGrp="1"/>
          </p:cNvSpPr>
          <p:nvPr>
            <p:ph type="sldNum" sz="quarter" idx="5"/>
          </p:nvPr>
        </p:nvSpPr>
        <p:spPr/>
        <p:txBody>
          <a:bodyPr/>
          <a:lstStyle/>
          <a:p>
            <a:fld id="{06B0F7A1-004E-4CEB-B3A2-30860AC2B6CC}" type="slidenum">
              <a:rPr lang="en-SE" smtClean="0"/>
              <a:t>59</a:t>
            </a:fld>
            <a:endParaRPr lang="en-SE" dirty="0"/>
          </a:p>
        </p:txBody>
      </p:sp>
    </p:spTree>
    <p:extLst>
      <p:ext uri="{BB962C8B-B14F-4D97-AF65-F5344CB8AC3E}">
        <p14:creationId xmlns:p14="http://schemas.microsoft.com/office/powerpoint/2010/main" val="2695125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(hidden) T-cell, 1 </a:t>
            </a:r>
            <a:r>
              <a:rPr lang="en-GB" dirty="0" err="1"/>
              <a:t>mAh</a:t>
            </a:r>
            <a:r>
              <a:rPr lang="en-GB" dirty="0"/>
              <a:t>/cm</a:t>
            </a:r>
            <a:r>
              <a:rPr lang="en-GB" baseline="30000" dirty="0"/>
              <a:t>2</a:t>
            </a:r>
            <a:endParaRPr lang="en-SE" baseline="30000" dirty="0"/>
          </a:p>
        </p:txBody>
      </p:sp>
      <p:sp>
        <p:nvSpPr>
          <p:cNvPr id="4" name="Slide Number Placeholder 3"/>
          <p:cNvSpPr>
            <a:spLocks noGrp="1"/>
          </p:cNvSpPr>
          <p:nvPr>
            <p:ph type="sldNum" sz="quarter" idx="5"/>
          </p:nvPr>
        </p:nvSpPr>
        <p:spPr/>
        <p:txBody>
          <a:bodyPr/>
          <a:lstStyle/>
          <a:p>
            <a:fld id="{06B0F7A1-004E-4CEB-B3A2-30860AC2B6CC}" type="slidenum">
              <a:rPr lang="en-SE" smtClean="0"/>
              <a:t>60</a:t>
            </a:fld>
            <a:endParaRPr lang="en-SE" dirty="0"/>
          </a:p>
        </p:txBody>
      </p:sp>
    </p:spTree>
    <p:extLst>
      <p:ext uri="{BB962C8B-B14F-4D97-AF65-F5344CB8AC3E}">
        <p14:creationId xmlns:p14="http://schemas.microsoft.com/office/powerpoint/2010/main" val="1317119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C-cells were cycled to see the effects of the deposition current.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61</a:t>
            </a:fld>
            <a:endParaRPr lang="en-SE" dirty="0"/>
          </a:p>
        </p:txBody>
      </p:sp>
    </p:spTree>
    <p:extLst>
      <p:ext uri="{BB962C8B-B14F-4D97-AF65-F5344CB8AC3E}">
        <p14:creationId xmlns:p14="http://schemas.microsoft.com/office/powerpoint/2010/main" val="2523643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current, J, results in a higher overpotential.</a:t>
            </a:r>
          </a:p>
          <a:p>
            <a:r>
              <a:rPr lang="en-GB" dirty="0"/>
              <a:t>However, with the same sigma, the nucleation peak disappears for larger currents.</a:t>
            </a:r>
          </a:p>
          <a:p>
            <a:r>
              <a:rPr lang="en-GB" dirty="0"/>
              <a:t>We just saw that the deposition peak is dependent on sigma, so what would happen if we passivated the surface more?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62</a:t>
            </a:fld>
            <a:endParaRPr lang="en-SE" dirty="0"/>
          </a:p>
        </p:txBody>
      </p:sp>
    </p:spTree>
    <p:extLst>
      <p:ext uri="{BB962C8B-B14F-4D97-AF65-F5344CB8AC3E}">
        <p14:creationId xmlns:p14="http://schemas.microsoft.com/office/powerpoint/2010/main" val="1796582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deposition peak becomes visible for larger currents.</a:t>
            </a:r>
          </a:p>
          <a:p>
            <a:r>
              <a:rPr lang="en-GB" dirty="0"/>
              <a:t>As discussed, the more pronounced deposition peak indicates more instantaneous nucleation.</a:t>
            </a:r>
          </a:p>
          <a:p>
            <a:r>
              <a:rPr lang="en-GB" dirty="0"/>
              <a:t>Thus, the absolute passivation, I_SEI-cutoff, influences the nucleation process.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63</a:t>
            </a:fld>
            <a:endParaRPr lang="en-SE" dirty="0"/>
          </a:p>
        </p:txBody>
      </p:sp>
    </p:spTree>
    <p:extLst>
      <p:ext uri="{BB962C8B-B14F-4D97-AF65-F5344CB8AC3E}">
        <p14:creationId xmlns:p14="http://schemas.microsoft.com/office/powerpoint/2010/main" val="750550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cells reach more or less the same potential at larger charge passed, indicating either that:</a:t>
            </a:r>
          </a:p>
          <a:p>
            <a:r>
              <a:rPr lang="en-GB" dirty="0"/>
              <a:t>1. The surface gets passivated during the beginning of the deposition.</a:t>
            </a:r>
          </a:p>
          <a:p>
            <a:r>
              <a:rPr lang="en-GB" dirty="0"/>
              <a:t>2. Or, that the growth is not as sensitive to the side reactions as the nucleation 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64</a:t>
            </a:fld>
            <a:endParaRPr lang="en-SE" dirty="0"/>
          </a:p>
        </p:txBody>
      </p:sp>
    </p:spTree>
    <p:extLst>
      <p:ext uri="{BB962C8B-B14F-4D97-AF65-F5344CB8AC3E}">
        <p14:creationId xmlns:p14="http://schemas.microsoft.com/office/powerpoint/2010/main" val="115808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Say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a:t>
            </a:fld>
            <a:endParaRPr lang="en-SE" dirty="0"/>
          </a:p>
        </p:txBody>
      </p:sp>
    </p:spTree>
    <p:extLst>
      <p:ext uri="{BB962C8B-B14F-4D97-AF65-F5344CB8AC3E}">
        <p14:creationId xmlns:p14="http://schemas.microsoft.com/office/powerpoint/2010/main" val="1918797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investigate the effect of pressure, a C-cell was first cycled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65</a:t>
            </a:fld>
            <a:endParaRPr lang="en-SE" dirty="0"/>
          </a:p>
        </p:txBody>
      </p:sp>
    </p:spTree>
    <p:extLst>
      <p:ext uri="{BB962C8B-B14F-4D97-AF65-F5344CB8AC3E}">
        <p14:creationId xmlns:p14="http://schemas.microsoft.com/office/powerpoint/2010/main" val="2338215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Photograph Li on Cu</a:t>
            </a:r>
          </a:p>
          <a:p>
            <a:pPr marL="171450" indent="-171450">
              <a:buFont typeface="Arial" panose="020B0604020202020204" pitchFamily="34" charset="0"/>
              <a:buChar char="•"/>
            </a:pPr>
            <a:r>
              <a:rPr lang="en-GB" dirty="0"/>
              <a:t>uneven deposition from the annulus: </a:t>
            </a:r>
            <a:r>
              <a:rPr lang="en-GB" dirty="0">
                <a:sym typeface="Wingdings" panose="05000000000000000000" pitchFamily="2" charset="2"/>
              </a:rPr>
              <a:t>little to no Li in the middle, more for larger radii</a:t>
            </a:r>
          </a:p>
          <a:p>
            <a:pPr marL="171450" indent="-171450">
              <a:buFont typeface="Arial" panose="020B0604020202020204" pitchFamily="34" charset="0"/>
              <a:buChar char="•"/>
            </a:pPr>
            <a:endParaRPr lang="en-GB" dirty="0">
              <a:sym typeface="Wingdings" panose="05000000000000000000" pitchFamily="2" charset="2"/>
            </a:endParaRPr>
          </a:p>
          <a:p>
            <a:pPr marL="0" indent="0">
              <a:buFont typeface="Arial" panose="020B0604020202020204" pitchFamily="34" charset="0"/>
              <a:buNone/>
            </a:pPr>
            <a:endParaRPr lang="en-GB" dirty="0">
              <a:sym typeface="Wingdings" panose="05000000000000000000" pitchFamily="2" charset="2"/>
            </a:endParaRPr>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25 </a:t>
            </a:r>
            <a:r>
              <a:rPr lang="en-GB" dirty="0" err="1">
                <a:sym typeface="Wingdings" panose="05000000000000000000" pitchFamily="2" charset="2"/>
              </a:rPr>
              <a:t>muAh</a:t>
            </a:r>
            <a:r>
              <a:rPr lang="en-GB" dirty="0">
                <a:sym typeface="Wingdings" panose="05000000000000000000" pitchFamily="2" charset="2"/>
              </a:rPr>
              <a:t>/cm2 at 1mA/cm2</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66</a:t>
            </a:fld>
            <a:endParaRPr lang="en-SE" dirty="0"/>
          </a:p>
        </p:txBody>
      </p:sp>
    </p:spTree>
    <p:extLst>
      <p:ext uri="{BB962C8B-B14F-4D97-AF65-F5344CB8AC3E}">
        <p14:creationId xmlns:p14="http://schemas.microsoft.com/office/powerpoint/2010/main" val="3104332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SEM-images, overlain: matched the features on the images with each other to give a view of a larger area</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67</a:t>
            </a:fld>
            <a:endParaRPr lang="en-SE" dirty="0"/>
          </a:p>
        </p:txBody>
      </p:sp>
    </p:spTree>
    <p:extLst>
      <p:ext uri="{BB962C8B-B14F-4D97-AF65-F5344CB8AC3E}">
        <p14:creationId xmlns:p14="http://schemas.microsoft.com/office/powerpoint/2010/main" val="891448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small Lithium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68</a:t>
            </a:fld>
            <a:endParaRPr lang="en-SE" dirty="0"/>
          </a:p>
        </p:txBody>
      </p:sp>
    </p:spTree>
    <p:extLst>
      <p:ext uri="{BB962C8B-B14F-4D97-AF65-F5344CB8AC3E}">
        <p14:creationId xmlns:p14="http://schemas.microsoft.com/office/powerpoint/2010/main" val="3929426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down, slightly larger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69</a:t>
            </a:fld>
            <a:endParaRPr lang="en-SE" dirty="0"/>
          </a:p>
        </p:txBody>
      </p:sp>
    </p:spTree>
    <p:extLst>
      <p:ext uri="{BB962C8B-B14F-4D97-AF65-F5344CB8AC3E}">
        <p14:creationId xmlns:p14="http://schemas.microsoft.com/office/powerpoint/2010/main" val="2662925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even larger nuclei</a:t>
            </a:r>
          </a:p>
          <a:p>
            <a:endParaRPr lang="en-GB" dirty="0"/>
          </a:p>
          <a:p>
            <a:r>
              <a:rPr lang="en-GB" dirty="0"/>
              <a:t>Thus, for various radial positions we see different morphologies of Li: from small crystalline particles to larger ‘’islands’’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70</a:t>
            </a:fld>
            <a:endParaRPr lang="en-SE" dirty="0"/>
          </a:p>
        </p:txBody>
      </p:sp>
    </p:spTree>
    <p:extLst>
      <p:ext uri="{BB962C8B-B14F-4D97-AF65-F5344CB8AC3E}">
        <p14:creationId xmlns:p14="http://schemas.microsoft.com/office/powerpoint/2010/main" val="21667420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size (diameter) of the nuclei goes from 1 here, 2 to 3, and then larger than 4.</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71</a:t>
            </a:fld>
            <a:endParaRPr lang="en-SE" dirty="0"/>
          </a:p>
        </p:txBody>
      </p:sp>
    </p:spTree>
    <p:extLst>
      <p:ext uri="{BB962C8B-B14F-4D97-AF65-F5344CB8AC3E}">
        <p14:creationId xmlns:p14="http://schemas.microsoft.com/office/powerpoint/2010/main" val="33303182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Nuclei per area decreases while the nuclei size increases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72</a:t>
            </a:fld>
            <a:endParaRPr lang="en-SE" dirty="0"/>
          </a:p>
        </p:txBody>
      </p:sp>
    </p:spTree>
    <p:extLst>
      <p:ext uri="{BB962C8B-B14F-4D97-AF65-F5344CB8AC3E}">
        <p14:creationId xmlns:p14="http://schemas.microsoft.com/office/powerpoint/2010/main" val="2310277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relations should be familiar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73</a:t>
            </a:fld>
            <a:endParaRPr lang="en-SE" dirty="0"/>
          </a:p>
        </p:txBody>
      </p:sp>
    </p:spTree>
    <p:extLst>
      <p:ext uri="{BB962C8B-B14F-4D97-AF65-F5344CB8AC3E}">
        <p14:creationId xmlns:p14="http://schemas.microsoft.com/office/powerpoint/2010/main" val="461038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distribution changes radially. How about the along the edge of the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74</a:t>
            </a:fld>
            <a:endParaRPr lang="en-SE" dirty="0"/>
          </a:p>
        </p:txBody>
      </p:sp>
    </p:spTree>
    <p:extLst>
      <p:ext uri="{BB962C8B-B14F-4D97-AF65-F5344CB8AC3E}">
        <p14:creationId xmlns:p14="http://schemas.microsoft.com/office/powerpoint/2010/main" val="69251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schematic of a Li/Cu cell.</a:t>
            </a:r>
          </a:p>
          <a:p>
            <a:r>
              <a:rPr lang="en-GB" dirty="0"/>
              <a:t>Voltage difference </a:t>
            </a:r>
            <a:r>
              <a:rPr lang="en-GB" dirty="0">
                <a:sym typeface="Wingdings" panose="05000000000000000000" pitchFamily="2" charset="2"/>
              </a:rPr>
              <a:t> electrical fields  force on positive charges, Li+.</a:t>
            </a:r>
          </a:p>
          <a:p>
            <a:r>
              <a:rPr lang="en-GB" dirty="0">
                <a:sym typeface="Wingdings" panose="05000000000000000000" pitchFamily="2" charset="2"/>
              </a:rPr>
              <a:t>Electrons released and then recombines with the Li.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11</a:t>
            </a:fld>
            <a:endParaRPr lang="en-SE" dirty="0"/>
          </a:p>
        </p:txBody>
      </p:sp>
    </p:spTree>
    <p:extLst>
      <p:ext uri="{BB962C8B-B14F-4D97-AF65-F5344CB8AC3E}">
        <p14:creationId xmlns:p14="http://schemas.microsoft.com/office/powerpoint/2010/main" val="2950869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for different angles around the edge of the deposition.</a:t>
            </a:r>
          </a:p>
          <a:p>
            <a:endParaRPr lang="en-GB" dirty="0"/>
          </a:p>
          <a:p>
            <a:endParaRPr lang="en-GB" dirty="0"/>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50 </a:t>
            </a:r>
            <a:r>
              <a:rPr lang="en-GB" dirty="0" err="1">
                <a:sym typeface="Wingdings" panose="05000000000000000000" pitchFamily="2" charset="2"/>
              </a:rPr>
              <a:t>muAh</a:t>
            </a:r>
            <a:r>
              <a:rPr lang="en-GB" dirty="0">
                <a:sym typeface="Wingdings" panose="05000000000000000000" pitchFamily="2" charset="2"/>
              </a:rPr>
              <a:t>/cm2 at 1mA/cm2</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75</a:t>
            </a:fld>
            <a:endParaRPr lang="en-SE" dirty="0"/>
          </a:p>
        </p:txBody>
      </p:sp>
    </p:spTree>
    <p:extLst>
      <p:ext uri="{BB962C8B-B14F-4D97-AF65-F5344CB8AC3E}">
        <p14:creationId xmlns:p14="http://schemas.microsoft.com/office/powerpoint/2010/main" val="31795093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some particles, and bush-like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76</a:t>
            </a:fld>
            <a:endParaRPr lang="en-SE" dirty="0"/>
          </a:p>
        </p:txBody>
      </p:sp>
    </p:spTree>
    <p:extLst>
      <p:ext uri="{BB962C8B-B14F-4D97-AF65-F5344CB8AC3E}">
        <p14:creationId xmlns:p14="http://schemas.microsoft.com/office/powerpoint/2010/main" val="818307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it’s mostly round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77</a:t>
            </a:fld>
            <a:endParaRPr lang="en-SE" dirty="0"/>
          </a:p>
        </p:txBody>
      </p:sp>
    </p:spTree>
    <p:extLst>
      <p:ext uri="{BB962C8B-B14F-4D97-AF65-F5344CB8AC3E}">
        <p14:creationId xmlns:p14="http://schemas.microsoft.com/office/powerpoint/2010/main" val="37320443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Down here: overwhelmingly bush-like growth.</a:t>
            </a:r>
          </a:p>
          <a:p>
            <a:r>
              <a:rPr lang="en-GB" dirty="0"/>
              <a:t>Yes, the deposition changes also with the angle along the deposited annulus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78</a:t>
            </a:fld>
            <a:endParaRPr lang="en-SE" dirty="0"/>
          </a:p>
        </p:txBody>
      </p:sp>
    </p:spTree>
    <p:extLst>
      <p:ext uri="{BB962C8B-B14F-4D97-AF65-F5344CB8AC3E}">
        <p14:creationId xmlns:p14="http://schemas.microsoft.com/office/powerpoint/2010/main" val="42180157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is probably the wave spring used in the C-cell.</a:t>
            </a:r>
          </a:p>
          <a:p>
            <a:r>
              <a:rPr lang="en-GB" dirty="0"/>
              <a:t>A study found that the wave spring induces uneven pressure in the cell, with low pressure in the middle and higher pressure for larger radii.</a:t>
            </a:r>
          </a:p>
          <a:p>
            <a:r>
              <a:rPr lang="en-GB" dirty="0"/>
              <a:t>Exactly as the annulus of deposited Li shows.</a:t>
            </a:r>
          </a:p>
          <a:p>
            <a:r>
              <a:rPr lang="en-GB" dirty="0"/>
              <a:t>Photograph shows that the wave spring pushes down at some points, which could explain the angular variation.</a:t>
            </a:r>
          </a:p>
          <a:p>
            <a:r>
              <a:rPr lang="en-GB" dirty="0"/>
              <a:t>For example, more pressure here and here (bush-like growth) compared to here (mostly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79</a:t>
            </a:fld>
            <a:endParaRPr lang="en-SE" dirty="0"/>
          </a:p>
        </p:txBody>
      </p:sp>
    </p:spTree>
    <p:extLst>
      <p:ext uri="{BB962C8B-B14F-4D97-AF65-F5344CB8AC3E}">
        <p14:creationId xmlns:p14="http://schemas.microsoft.com/office/powerpoint/2010/main" val="9033580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verify that the pressure influences the deposition, a T-cell was cycled and measured in SEM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80</a:t>
            </a:fld>
            <a:endParaRPr lang="en-SE" dirty="0"/>
          </a:p>
        </p:txBody>
      </p:sp>
    </p:spTree>
    <p:extLst>
      <p:ext uri="{BB962C8B-B14F-4D97-AF65-F5344CB8AC3E}">
        <p14:creationId xmlns:p14="http://schemas.microsoft.com/office/powerpoint/2010/main" val="22427544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as before, over the same distance the Li distribution seems more or less the same – at least much more even than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81</a:t>
            </a:fld>
            <a:endParaRPr lang="en-SE" dirty="0"/>
          </a:p>
        </p:txBody>
      </p:sp>
    </p:spTree>
    <p:extLst>
      <p:ext uri="{BB962C8B-B14F-4D97-AF65-F5344CB8AC3E}">
        <p14:creationId xmlns:p14="http://schemas.microsoft.com/office/powerpoint/2010/main" val="15476147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Zoom-in shows that the morphology is small crystalline particles, with longer and thinner needle-like growths. </a:t>
            </a:r>
          </a:p>
          <a:p>
            <a:r>
              <a:rPr lang="en-GB" dirty="0"/>
              <a:t>While ‘’islands’’ are not observed in the T-cell, this needle-like growth might evolve into the bush-like growth we saw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82</a:t>
            </a:fld>
            <a:endParaRPr lang="en-SE" dirty="0"/>
          </a:p>
        </p:txBody>
      </p:sp>
    </p:spTree>
    <p:extLst>
      <p:ext uri="{BB962C8B-B14F-4D97-AF65-F5344CB8AC3E}">
        <p14:creationId xmlns:p14="http://schemas.microsoft.com/office/powerpoint/2010/main" val="285636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84</a:t>
            </a:fld>
            <a:endParaRPr lang="en-SE" dirty="0"/>
          </a:p>
        </p:txBody>
      </p:sp>
    </p:spTree>
    <p:extLst>
      <p:ext uri="{BB962C8B-B14F-4D97-AF65-F5344CB8AC3E}">
        <p14:creationId xmlns:p14="http://schemas.microsoft.com/office/powerpoint/2010/main" val="2672123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85</a:t>
            </a:fld>
            <a:endParaRPr lang="en-SE" dirty="0"/>
          </a:p>
        </p:txBody>
      </p:sp>
    </p:spTree>
    <p:extLst>
      <p:ext uri="{BB962C8B-B14F-4D97-AF65-F5344CB8AC3E}">
        <p14:creationId xmlns:p14="http://schemas.microsoft.com/office/powerpoint/2010/main" val="3521850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charge is passed (measure current, the electrons), more and more Li is deposited.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12</a:t>
            </a:fld>
            <a:endParaRPr lang="en-SE" dirty="0"/>
          </a:p>
        </p:txBody>
      </p:sp>
    </p:spTree>
    <p:extLst>
      <p:ext uri="{BB962C8B-B14F-4D97-AF65-F5344CB8AC3E}">
        <p14:creationId xmlns:p14="http://schemas.microsoft.com/office/powerpoint/2010/main" val="27815225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86</a:t>
            </a:fld>
            <a:endParaRPr lang="en-SE" dirty="0"/>
          </a:p>
        </p:txBody>
      </p:sp>
    </p:spTree>
    <p:extLst>
      <p:ext uri="{BB962C8B-B14F-4D97-AF65-F5344CB8AC3E}">
        <p14:creationId xmlns:p14="http://schemas.microsoft.com/office/powerpoint/2010/main" val="2966395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identify two stages: nucleation and growth.</a:t>
            </a:r>
          </a:p>
          <a:p>
            <a:r>
              <a:rPr lang="en-GB" dirty="0"/>
              <a:t>Nucleation is the first part and the focus of this thesis.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13</a:t>
            </a:fld>
            <a:endParaRPr lang="en-SE" dirty="0"/>
          </a:p>
        </p:txBody>
      </p:sp>
    </p:spTree>
    <p:extLst>
      <p:ext uri="{BB962C8B-B14F-4D97-AF65-F5344CB8AC3E}">
        <p14:creationId xmlns:p14="http://schemas.microsoft.com/office/powerpoint/2010/main" val="291537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1E9D-7488-DB03-5053-C5D95DAB6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D7B7D2F-1D06-6B0C-E7E1-BB7266920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FD5CABFC-4E99-F274-D462-AE820F60C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EB0B6ECF-8016-6847-6D7F-B6E30D1CA33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5F7EC13-1F59-6400-DE85-55321034BDD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15115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AA82-8B81-E48B-F218-4BCFA98DC339}"/>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25765459-3FC6-1DBA-0006-33FACBBED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DCCAD85-7234-30C9-F370-6B8011DDB2AC}"/>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5B80895-BC50-19BF-1AA5-A169D637691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535F841-084B-3DDC-9F68-EB75389028D9}"/>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91379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71E17-282B-0129-148F-8BDAE4248B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E0FD1A7-8601-4BE1-72AF-D4099ECD06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2B1EE83-696A-81A5-08B0-C01C00261B00}"/>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1EDB85A-8215-FFF0-276F-A27B4DCE3187}"/>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041BC85D-D3C8-A15A-389C-FDC2C1B344F2}"/>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03889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A0C-9B8A-219D-A448-59CE73690F69}"/>
              </a:ext>
            </a:extLst>
          </p:cNvPr>
          <p:cNvSpPr>
            <a:spLocks noGrp="1"/>
          </p:cNvSpPr>
          <p:nvPr>
            <p:ph type="title"/>
          </p:nvPr>
        </p:nvSpPr>
        <p:spPr/>
        <p:txBody>
          <a:bodyPr>
            <a:normAutofit/>
          </a:bodyPr>
          <a:lstStyle>
            <a:lvl1pPr>
              <a:defRPr sz="3800"/>
            </a:lvl1pPr>
          </a:lstStyle>
          <a:p>
            <a:r>
              <a:rPr lang="en-US" dirty="0"/>
              <a:t>Click to edit Master title style</a:t>
            </a:r>
            <a:endParaRPr lang="en-SE" dirty="0"/>
          </a:p>
        </p:txBody>
      </p:sp>
      <p:sp>
        <p:nvSpPr>
          <p:cNvPr id="3" name="Content Placeholder 2">
            <a:extLst>
              <a:ext uri="{FF2B5EF4-FFF2-40B4-BE49-F238E27FC236}">
                <a16:creationId xmlns:a16="http://schemas.microsoft.com/office/drawing/2014/main" id="{0B0C2E4A-D313-0066-25BA-7C8D87536DE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92CCD261-3091-8856-C69E-9526892551DB}"/>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9CABA643-98C2-7688-6D20-1E730DE50B30}"/>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F542BD86-26BF-AE0B-32D2-7119AB57E126}"/>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17266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ADFC-AAA8-718C-155C-66DE7D25A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7796BDB-F474-7F16-E907-24CE040D87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AE630-929A-5980-5742-23FC6F1EE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C6438B5-4866-471E-BEE8-CB17AFC486E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9094D6F-275C-43D8-4E12-7DD1D17E3713}"/>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0792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2CE5-F8C8-2850-F266-59F1D1CB332B}"/>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55E8DD9B-5AF9-4162-03EC-3C8D66CFE4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58C77808-E418-A02C-DD09-4E4037A6D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6F064970-BFFE-1BC5-5EA6-34AD6D23264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E611FE35-62D6-91E2-752C-3996BF123A0A}"/>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A71C7E6F-86B4-C489-3124-7134D6C113C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9609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0A-5584-1637-FAE2-DFF5FC7DF9D0}"/>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5A8E2C06-4690-7704-6342-F4249CA424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AE97AC-DF34-090C-DECC-561D0E8A5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4B7EFE19-FCD6-A5E8-7CB5-DA563C220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7F21E-CB9A-E47B-D304-66468D4D0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F15C46B0-4728-2BE5-D6D5-F86A06A89BB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8" name="Footer Placeholder 7">
            <a:extLst>
              <a:ext uri="{FF2B5EF4-FFF2-40B4-BE49-F238E27FC236}">
                <a16:creationId xmlns:a16="http://schemas.microsoft.com/office/drawing/2014/main" id="{77607484-4D8A-A1B8-9ECF-740645FEA816}"/>
              </a:ext>
            </a:extLst>
          </p:cNvPr>
          <p:cNvSpPr>
            <a:spLocks noGrp="1"/>
          </p:cNvSpPr>
          <p:nvPr>
            <p:ph type="ftr" sz="quarter" idx="11"/>
          </p:nvPr>
        </p:nvSpPr>
        <p:spPr/>
        <p:txBody>
          <a:bodyPr/>
          <a:lstStyle/>
          <a:p>
            <a:endParaRPr lang="en-SE" dirty="0"/>
          </a:p>
        </p:txBody>
      </p:sp>
      <p:sp>
        <p:nvSpPr>
          <p:cNvPr id="9" name="Slide Number Placeholder 8">
            <a:extLst>
              <a:ext uri="{FF2B5EF4-FFF2-40B4-BE49-F238E27FC236}">
                <a16:creationId xmlns:a16="http://schemas.microsoft.com/office/drawing/2014/main" id="{8E96FB5C-77F5-4EA4-B5EF-B6BADB7DDF9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4867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CD7C-E814-712D-3134-F488E6201063}"/>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8416EC53-A316-E869-313B-1A476079AF2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4" name="Footer Placeholder 3">
            <a:extLst>
              <a:ext uri="{FF2B5EF4-FFF2-40B4-BE49-F238E27FC236}">
                <a16:creationId xmlns:a16="http://schemas.microsoft.com/office/drawing/2014/main" id="{890253BE-6D39-6DFB-08B0-6468BE69590D}"/>
              </a:ext>
            </a:extLst>
          </p:cNvPr>
          <p:cNvSpPr>
            <a:spLocks noGrp="1"/>
          </p:cNvSpPr>
          <p:nvPr>
            <p:ph type="ftr" sz="quarter" idx="11"/>
          </p:nvPr>
        </p:nvSpPr>
        <p:spPr/>
        <p:txBody>
          <a:bodyPr/>
          <a:lstStyle/>
          <a:p>
            <a:endParaRPr lang="en-SE" dirty="0"/>
          </a:p>
        </p:txBody>
      </p:sp>
      <p:sp>
        <p:nvSpPr>
          <p:cNvPr id="5" name="Slide Number Placeholder 4">
            <a:extLst>
              <a:ext uri="{FF2B5EF4-FFF2-40B4-BE49-F238E27FC236}">
                <a16:creationId xmlns:a16="http://schemas.microsoft.com/office/drawing/2014/main" id="{5332DCB9-0AD2-BF3D-FA23-948D4EB0ED2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9114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82E6B-9476-8C11-9660-84FD89CC52E6}"/>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3" name="Footer Placeholder 2">
            <a:extLst>
              <a:ext uri="{FF2B5EF4-FFF2-40B4-BE49-F238E27FC236}">
                <a16:creationId xmlns:a16="http://schemas.microsoft.com/office/drawing/2014/main" id="{522E153F-2648-55D5-A588-C5122117AB1F}"/>
              </a:ext>
            </a:extLst>
          </p:cNvPr>
          <p:cNvSpPr>
            <a:spLocks noGrp="1"/>
          </p:cNvSpPr>
          <p:nvPr>
            <p:ph type="ftr" sz="quarter" idx="11"/>
          </p:nvPr>
        </p:nvSpPr>
        <p:spPr/>
        <p:txBody>
          <a:bodyPr/>
          <a:lstStyle/>
          <a:p>
            <a:endParaRPr lang="en-SE" dirty="0"/>
          </a:p>
        </p:txBody>
      </p:sp>
      <p:sp>
        <p:nvSpPr>
          <p:cNvPr id="4" name="Slide Number Placeholder 3">
            <a:extLst>
              <a:ext uri="{FF2B5EF4-FFF2-40B4-BE49-F238E27FC236}">
                <a16:creationId xmlns:a16="http://schemas.microsoft.com/office/drawing/2014/main" id="{0A093CFF-8555-E0F2-FE0C-9FB39022053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740909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DF2E-8B7B-FFBA-EA5A-68496A773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16BF7A74-31D2-94E4-7EC6-49166C1F81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A0ACAE5C-8860-7420-D4A2-9BD6DBE7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ED45E-0BA1-D151-6192-0B5B5B47038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5EA32CB1-B2BF-9320-4379-9DB8EECECA4C}"/>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5038E930-BDF3-56A3-7C86-AAA1C600124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3296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AB90-E246-FCAB-70B4-2F78AF26A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AD12E935-6516-4778-39E3-26ECC25CC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03E6D909-415C-C40D-7756-898AB489A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097F2-2148-1213-4405-49D238767711}"/>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DD1AA238-498D-2C66-52F0-CBD20BFFCCA0}"/>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B82E4901-CBCC-F8A6-B905-2FDEC42251B5}"/>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46739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CBFAA-BA6F-5AFF-A6A3-D49DE657B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SE" dirty="0"/>
          </a:p>
        </p:txBody>
      </p:sp>
      <p:sp>
        <p:nvSpPr>
          <p:cNvPr id="3" name="Text Placeholder 2">
            <a:extLst>
              <a:ext uri="{FF2B5EF4-FFF2-40B4-BE49-F238E27FC236}">
                <a16:creationId xmlns:a16="http://schemas.microsoft.com/office/drawing/2014/main" id="{DD57416C-883B-6F68-8F22-4ED254BE7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1FDB415E-2CAE-86C8-7A3A-AB925CDF6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FE53E0D-AEB5-A65B-5251-D6FB1C78B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dirty="0"/>
          </a:p>
        </p:txBody>
      </p:sp>
      <p:sp>
        <p:nvSpPr>
          <p:cNvPr id="6" name="Slide Number Placeholder 5">
            <a:extLst>
              <a:ext uri="{FF2B5EF4-FFF2-40B4-BE49-F238E27FC236}">
                <a16:creationId xmlns:a16="http://schemas.microsoft.com/office/drawing/2014/main" id="{58B5084D-13FC-BF80-C0B9-8F8FAE85E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50935E-4AD5-4870-9C22-50E0C3465FE7}" type="slidenum">
              <a:rPr lang="en-SE" smtClean="0"/>
              <a:t>‹#›</a:t>
            </a:fld>
            <a:endParaRPr lang="en-SE" dirty="0"/>
          </a:p>
        </p:txBody>
      </p:sp>
    </p:spTree>
    <p:extLst>
      <p:ext uri="{BB962C8B-B14F-4D97-AF65-F5344CB8AC3E}">
        <p14:creationId xmlns:p14="http://schemas.microsoft.com/office/powerpoint/2010/main" val="1734677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2024-05-29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1025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Purpose of this thesis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lstStyle/>
          <a:p>
            <a:r>
              <a:rPr lang="en-GB" dirty="0"/>
              <a:t>To avoid non-uniform deposition, the first step in deposition of Li – nucleation, must be well understood.</a:t>
            </a:r>
          </a:p>
          <a:p>
            <a:r>
              <a:rPr lang="en-GB" dirty="0"/>
              <a:t>Purpose: investigate how pressure, current, and passivation influences the nucleation. </a:t>
            </a:r>
            <a:r>
              <a:rPr lang="en-GB" dirty="0" err="1"/>
              <a:t>Bcs</a:t>
            </a:r>
            <a:r>
              <a:rPr lang="en-GB" dirty="0"/>
              <a:t> knowledge about this leads to ways of inducing uniform deposition.</a:t>
            </a:r>
          </a:p>
          <a:p>
            <a:r>
              <a:rPr lang="en-GB" dirty="0"/>
              <a:t>Scanning electron microscopy (SEM) and electrochemical cycling.</a:t>
            </a:r>
            <a:endParaRPr lang="en-SE" dirty="0"/>
          </a:p>
        </p:txBody>
      </p:sp>
    </p:spTree>
    <p:extLst>
      <p:ext uri="{BB962C8B-B14F-4D97-AF65-F5344CB8AC3E}">
        <p14:creationId xmlns:p14="http://schemas.microsoft.com/office/powerpoint/2010/main" val="373818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5" name="Content Placeholder 12" descr="A screenshot of a computer&#10;&#10;Description automatically generated">
            <a:extLst>
              <a:ext uri="{FF2B5EF4-FFF2-40B4-BE49-F238E27FC236}">
                <a16:creationId xmlns:a16="http://schemas.microsoft.com/office/drawing/2014/main" id="{DF768F43-C132-E86A-F9F3-918492A4BC82}"/>
              </a:ext>
            </a:extLst>
          </p:cNvPr>
          <p:cNvPicPr>
            <a:picLocks noChangeAspect="1"/>
          </p:cNvPicPr>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a:prstGeom prst="rect">
            <a:avLst/>
          </a:prstGeom>
        </p:spPr>
      </p:pic>
    </p:spTree>
    <p:extLst>
      <p:ext uri="{BB962C8B-B14F-4D97-AF65-F5344CB8AC3E}">
        <p14:creationId xmlns:p14="http://schemas.microsoft.com/office/powerpoint/2010/main" val="974489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
        <p:nvSpPr>
          <p:cNvPr id="3" name="Rectangle 2">
            <a:extLst>
              <a:ext uri="{FF2B5EF4-FFF2-40B4-BE49-F238E27FC236}">
                <a16:creationId xmlns:a16="http://schemas.microsoft.com/office/drawing/2014/main" id="{03FB7533-B8B9-B32B-56C5-8A6ACE717775}"/>
              </a:ext>
            </a:extLst>
          </p:cNvPr>
          <p:cNvSpPr/>
          <p:nvPr/>
        </p:nvSpPr>
        <p:spPr>
          <a:xfrm>
            <a:off x="5823932" y="1690688"/>
            <a:ext cx="5161568" cy="1090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8612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Tree>
    <p:extLst>
      <p:ext uri="{BB962C8B-B14F-4D97-AF65-F5344CB8AC3E}">
        <p14:creationId xmlns:p14="http://schemas.microsoft.com/office/powerpoint/2010/main" val="363627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3" name="Rectangle 2">
            <a:extLst>
              <a:ext uri="{FF2B5EF4-FFF2-40B4-BE49-F238E27FC236}">
                <a16:creationId xmlns:a16="http://schemas.microsoft.com/office/drawing/2014/main" id="{323D1886-4AE0-3F5A-F969-B9F8A121EB2A}"/>
              </a:ext>
            </a:extLst>
          </p:cNvPr>
          <p:cNvSpPr/>
          <p:nvPr/>
        </p:nvSpPr>
        <p:spPr>
          <a:xfrm>
            <a:off x="758951" y="5276088"/>
            <a:ext cx="323723"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3">
            <a:extLst>
              <a:ext uri="{FF2B5EF4-FFF2-40B4-BE49-F238E27FC236}">
                <a16:creationId xmlns:a16="http://schemas.microsoft.com/office/drawing/2014/main" id="{C1700A4B-82A9-8FDE-9D1D-1BFAD58AF68B}"/>
              </a:ext>
            </a:extLst>
          </p:cNvPr>
          <p:cNvSpPr/>
          <p:nvPr/>
        </p:nvSpPr>
        <p:spPr>
          <a:xfrm>
            <a:off x="1122426" y="2433320"/>
            <a:ext cx="7126224" cy="31423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8471154" y="2908301"/>
            <a:ext cx="3580638"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96579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2513405" y="2428495"/>
            <a:ext cx="5734050" cy="2477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9677400" y="2908301"/>
            <a:ext cx="237439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Rectangle 5">
            <a:extLst>
              <a:ext uri="{FF2B5EF4-FFF2-40B4-BE49-F238E27FC236}">
                <a16:creationId xmlns:a16="http://schemas.microsoft.com/office/drawing/2014/main" id="{B262AB41-A057-9B23-D4CB-71D9FAFA68CF}"/>
              </a:ext>
            </a:extLst>
          </p:cNvPr>
          <p:cNvSpPr/>
          <p:nvPr/>
        </p:nvSpPr>
        <p:spPr>
          <a:xfrm rot="18227416">
            <a:off x="2448685" y="4073337"/>
            <a:ext cx="246888" cy="173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2799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5576645" y="2514600"/>
            <a:ext cx="2670810" cy="1242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10789920" y="2908301"/>
            <a:ext cx="126187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4956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Tree>
    <p:extLst>
      <p:ext uri="{BB962C8B-B14F-4D97-AF65-F5344CB8AC3E}">
        <p14:creationId xmlns:p14="http://schemas.microsoft.com/office/powerpoint/2010/main" val="233164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8" name="Picture 7" descr="A group of circles with black text&#10;&#10;Description automatically generated">
            <a:extLst>
              <a:ext uri="{FF2B5EF4-FFF2-40B4-BE49-F238E27FC236}">
                <a16:creationId xmlns:a16="http://schemas.microsoft.com/office/drawing/2014/main" id="{C866F3C7-158A-5CE6-F573-BB1C0B20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3707985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0" name="Picture 9" descr="A cartoon character with a blue background&#10;&#10;Description automatically generated with medium confidence">
            <a:extLst>
              <a:ext uri="{FF2B5EF4-FFF2-40B4-BE49-F238E27FC236}">
                <a16:creationId xmlns:a16="http://schemas.microsoft.com/office/drawing/2014/main" id="{7508A3A2-792B-0F90-7D84-C7F436B93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0"/>
          </a:xfrm>
          <a:prstGeom prst="rect">
            <a:avLst/>
          </a:prstGeom>
        </p:spPr>
      </p:pic>
    </p:spTree>
    <p:extLst>
      <p:ext uri="{BB962C8B-B14F-4D97-AF65-F5344CB8AC3E}">
        <p14:creationId xmlns:p14="http://schemas.microsoft.com/office/powerpoint/2010/main" val="246436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6C9A-7DE3-0720-969A-DBB4AAF6F568}"/>
              </a:ext>
            </a:extLst>
          </p:cNvPr>
          <p:cNvSpPr>
            <a:spLocks noGrp="1"/>
          </p:cNvSpPr>
          <p:nvPr>
            <p:ph type="title"/>
          </p:nvPr>
        </p:nvSpPr>
        <p:spPr/>
        <p:txBody>
          <a:bodyPr/>
          <a:lstStyle/>
          <a:p>
            <a:r>
              <a:rPr lang="en-GB" dirty="0"/>
              <a:t>PLAN: 25 minute presentation</a:t>
            </a:r>
            <a:endParaRPr lang="en-SE" dirty="0"/>
          </a:p>
        </p:txBody>
      </p:sp>
      <p:sp>
        <p:nvSpPr>
          <p:cNvPr id="3" name="Content Placeholder 2">
            <a:extLst>
              <a:ext uri="{FF2B5EF4-FFF2-40B4-BE49-F238E27FC236}">
                <a16:creationId xmlns:a16="http://schemas.microsoft.com/office/drawing/2014/main" id="{7C65F40C-D6E7-3D61-CDA1-D727AFDCED07}"/>
              </a:ext>
            </a:extLst>
          </p:cNvPr>
          <p:cNvSpPr>
            <a:spLocks noGrp="1"/>
          </p:cNvSpPr>
          <p:nvPr>
            <p:ph idx="1"/>
          </p:nvPr>
        </p:nvSpPr>
        <p:spPr/>
        <p:txBody>
          <a:bodyPr>
            <a:normAutofit/>
          </a:bodyPr>
          <a:lstStyle/>
          <a:p>
            <a:endParaRPr lang="en-SE" dirty="0"/>
          </a:p>
        </p:txBody>
      </p:sp>
    </p:spTree>
    <p:extLst>
      <p:ext uri="{BB962C8B-B14F-4D97-AF65-F5344CB8AC3E}">
        <p14:creationId xmlns:p14="http://schemas.microsoft.com/office/powerpoint/2010/main" val="3596153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4" name="Picture 3" descr="A group of white circles with black letters on a blue background&#10;&#10;Description automatically generated">
            <a:extLst>
              <a:ext uri="{FF2B5EF4-FFF2-40B4-BE49-F238E27FC236}">
                <a16:creationId xmlns:a16="http://schemas.microsoft.com/office/drawing/2014/main" id="{411C0638-49A2-4841-D2C2-A75EA478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245582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22" name="Picture 21" descr="A screen shot of a computer&#10;&#10;Description automatically generated">
            <a:extLst>
              <a:ext uri="{FF2B5EF4-FFF2-40B4-BE49-F238E27FC236}">
                <a16:creationId xmlns:a16="http://schemas.microsoft.com/office/drawing/2014/main" id="{4B14B8BE-18CC-CE15-24B5-3FCB51516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553039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4" name="Picture 13" descr="A group of white balls with black letters on them&#10;&#10;Description automatically generated">
            <a:extLst>
              <a:ext uri="{FF2B5EF4-FFF2-40B4-BE49-F238E27FC236}">
                <a16:creationId xmlns:a16="http://schemas.microsoft.com/office/drawing/2014/main" id="{19E9EEA8-61AC-3833-9E7C-769F0E5A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1"/>
          </a:xfrm>
          <a:prstGeom prst="rect">
            <a:avLst/>
          </a:prstGeom>
        </p:spPr>
      </p:pic>
    </p:spTree>
    <p:extLst>
      <p:ext uri="{BB962C8B-B14F-4D97-AF65-F5344CB8AC3E}">
        <p14:creationId xmlns:p14="http://schemas.microsoft.com/office/powerpoint/2010/main" val="2828504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5" name="Picture 4" descr="A group of white balls with black text&#10;&#10;Description automatically generated">
            <a:extLst>
              <a:ext uri="{FF2B5EF4-FFF2-40B4-BE49-F238E27FC236}">
                <a16:creationId xmlns:a16="http://schemas.microsoft.com/office/drawing/2014/main" id="{6275747B-B25C-BC87-367E-08AA8902F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616083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3" name="Picture 2" descr="A group of white balls with black letters on them&#10;&#10;Description automatically generated">
            <a:extLst>
              <a:ext uri="{FF2B5EF4-FFF2-40B4-BE49-F238E27FC236}">
                <a16:creationId xmlns:a16="http://schemas.microsoft.com/office/drawing/2014/main" id="{D00EEB29-8A9D-5479-7691-37B9FCCFE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425488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46937DAB-ED1E-2EBF-AC5F-2411959DF1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87526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D4D87CC9-CBA6-BBFB-A282-32990C8E9F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2354320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FDE40730-8314-796B-448C-D3C57C4BF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426326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7BDC9617-932B-9E76-D546-A56B496769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762239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881F1786-DC91-A795-D29B-E20A59A171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95552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fontScale="70000" lnSpcReduction="20000"/>
          </a:bodyPr>
          <a:lstStyle/>
          <a:p>
            <a:r>
              <a:rPr lang="en-GB" dirty="0"/>
              <a:t>//Opening: How many here have either a smartphone, a laptop, or a smartwatch?</a:t>
            </a:r>
          </a:p>
          <a:p>
            <a:r>
              <a:rPr lang="en-GB" dirty="0"/>
              <a:t>Cool, then you are already fans of batteries, and you likely own at least one lithium-ion battery – a very common battery type</a:t>
            </a:r>
          </a:p>
          <a:p>
            <a:r>
              <a:rPr lang="en-GB" dirty="0"/>
              <a:t>Say, would you like your device to be smaller, lighter, and have a longer battery life? Of course you would!</a:t>
            </a:r>
          </a:p>
          <a:p>
            <a:r>
              <a:rPr lang="en-GB" dirty="0"/>
              <a:t>It’s easy, look: replace this graphite with Li and the cell increases its energy per weight and doubles the energy per volume – very nice!</a:t>
            </a:r>
          </a:p>
          <a:p>
            <a:r>
              <a:rPr lang="en-GB" dirty="0"/>
              <a:t>A) Let’s use this battery. Oh… what’s happening? Without the graphite, Li gets deposited on the surface. The Li grows unevenly, and oh no – look – it reached the other side of the cell! It’s a short-circuit, and [thermal runaway] *BOOM* [cell explosion] Yikes. Not good. Uneven deposition seems to be a problem.</a:t>
            </a:r>
          </a:p>
          <a:p>
            <a:r>
              <a:rPr lang="en-GB" dirty="0"/>
              <a:t>B) However, there are several problems with such a lithium-metal battery.</a:t>
            </a:r>
          </a:p>
          <a:p>
            <a:r>
              <a:rPr lang="en-GB" dirty="0"/>
              <a:t>//Kanske </a:t>
            </a:r>
            <a:r>
              <a:rPr lang="en-GB" dirty="0" err="1"/>
              <a:t>börja</a:t>
            </a:r>
            <a:r>
              <a:rPr lang="en-GB" dirty="0"/>
              <a:t> lite </a:t>
            </a:r>
            <a:r>
              <a:rPr lang="en-GB" dirty="0" err="1"/>
              <a:t>roligare</a:t>
            </a:r>
            <a:r>
              <a:rPr lang="en-GB" dirty="0"/>
              <a:t> </a:t>
            </a:r>
            <a:r>
              <a:rPr lang="en-GB" dirty="0" err="1"/>
              <a:t>som</a:t>
            </a:r>
            <a:r>
              <a:rPr lang="en-GB" dirty="0"/>
              <a:t> “opening:” </a:t>
            </a:r>
            <a:r>
              <a:rPr lang="en-GB" dirty="0" err="1"/>
              <a:t>beskriver</a:t>
            </a:r>
            <a:r>
              <a:rPr lang="en-GB" dirty="0"/>
              <a:t>, men </a:t>
            </a:r>
            <a:r>
              <a:rPr lang="en-GB" dirty="0" err="1"/>
              <a:t>sen</a:t>
            </a:r>
            <a:r>
              <a:rPr lang="en-GB" dirty="0"/>
              <a:t> ta (B) </a:t>
            </a:r>
            <a:r>
              <a:rPr lang="en-GB" dirty="0" err="1"/>
              <a:t>istället</a:t>
            </a:r>
            <a:r>
              <a:rPr lang="en-GB" dirty="0"/>
              <a:t> för (A).</a:t>
            </a:r>
          </a:p>
          <a:p>
            <a:endParaRPr lang="en-GB" dirty="0"/>
          </a:p>
          <a:p>
            <a:endParaRPr lang="en-SE" dirty="0"/>
          </a:p>
        </p:txBody>
      </p:sp>
    </p:spTree>
    <p:extLst>
      <p:ext uri="{BB962C8B-B14F-4D97-AF65-F5344CB8AC3E}">
        <p14:creationId xmlns:p14="http://schemas.microsoft.com/office/powerpoint/2010/main" val="282293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62724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grpSp>
        <p:nvGrpSpPr>
          <p:cNvPr id="7" name="Group 6">
            <a:extLst>
              <a:ext uri="{FF2B5EF4-FFF2-40B4-BE49-F238E27FC236}">
                <a16:creationId xmlns:a16="http://schemas.microsoft.com/office/drawing/2014/main" id="{2913C697-5558-0B53-BD55-DE6C7A6CDC25}"/>
              </a:ext>
            </a:extLst>
          </p:cNvPr>
          <p:cNvGrpSpPr/>
          <p:nvPr/>
        </p:nvGrpSpPr>
        <p:grpSpPr>
          <a:xfrm>
            <a:off x="8830914" y="1387373"/>
            <a:ext cx="847028" cy="641271"/>
            <a:chOff x="5734252" y="1197908"/>
            <a:chExt cx="847028" cy="641271"/>
          </a:xfrm>
        </p:grpSpPr>
        <p:pic>
          <p:nvPicPr>
            <p:cNvPr id="8" name="Picture 7" descr="A black background with a black square&#10;&#10;Description automatically generated with medium confidence">
              <a:extLst>
                <a:ext uri="{FF2B5EF4-FFF2-40B4-BE49-F238E27FC236}">
                  <a16:creationId xmlns:a16="http://schemas.microsoft.com/office/drawing/2014/main" id="{E1F8883D-373A-15D3-D475-1B0CF07DE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A9639701-BEED-636A-06E1-077B173F9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
        <p:nvSpPr>
          <p:cNvPr id="3" name="Arrow: Right 2">
            <a:extLst>
              <a:ext uri="{FF2B5EF4-FFF2-40B4-BE49-F238E27FC236}">
                <a16:creationId xmlns:a16="http://schemas.microsoft.com/office/drawing/2014/main" id="{7EB86ADD-8A9E-0615-A028-C175C915C0C1}"/>
              </a:ext>
            </a:extLst>
          </p:cNvPr>
          <p:cNvSpPr/>
          <p:nvPr/>
        </p:nvSpPr>
        <p:spPr>
          <a:xfrm>
            <a:off x="8255000" y="1619190"/>
            <a:ext cx="420128" cy="177639"/>
          </a:xfrm>
          <a:prstGeom prst="rightArrow">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63186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grpSp>
        <p:nvGrpSpPr>
          <p:cNvPr id="10" name="Group 9">
            <a:extLst>
              <a:ext uri="{FF2B5EF4-FFF2-40B4-BE49-F238E27FC236}">
                <a16:creationId xmlns:a16="http://schemas.microsoft.com/office/drawing/2014/main" id="{AF3BB07E-7775-B43F-3362-EA14632068FA}"/>
              </a:ext>
            </a:extLst>
          </p:cNvPr>
          <p:cNvGrpSpPr/>
          <p:nvPr/>
        </p:nvGrpSpPr>
        <p:grpSpPr>
          <a:xfrm>
            <a:off x="5672486" y="1370052"/>
            <a:ext cx="847028" cy="641271"/>
            <a:chOff x="5734252" y="1197908"/>
            <a:chExt cx="847028" cy="641271"/>
          </a:xfrm>
        </p:grpSpPr>
        <p:pic>
          <p:nvPicPr>
            <p:cNvPr id="9" name="Picture 8" descr="A black background with a black square&#10;&#10;Description automatically generated with medium confidence">
              <a:extLst>
                <a:ext uri="{FF2B5EF4-FFF2-40B4-BE49-F238E27FC236}">
                  <a16:creationId xmlns:a16="http://schemas.microsoft.com/office/drawing/2014/main" id="{2ED2BF08-06C7-506F-0EDE-0A701B648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53B1002E-3DAD-DBB9-2037-FF980030C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007065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4C130133-C878-802E-BB34-B2104068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5"/>
            <a:ext cx="9360000" cy="2159485"/>
          </a:xfrm>
          <a:prstGeom prst="rect">
            <a:avLst/>
          </a:prstGeom>
        </p:spPr>
      </p:pic>
      <p:grpSp>
        <p:nvGrpSpPr>
          <p:cNvPr id="3" name="Group 2">
            <a:extLst>
              <a:ext uri="{FF2B5EF4-FFF2-40B4-BE49-F238E27FC236}">
                <a16:creationId xmlns:a16="http://schemas.microsoft.com/office/drawing/2014/main" id="{4552FD8A-743B-3216-05AA-DDEDDFC779F6}"/>
              </a:ext>
            </a:extLst>
          </p:cNvPr>
          <p:cNvGrpSpPr/>
          <p:nvPr/>
        </p:nvGrpSpPr>
        <p:grpSpPr>
          <a:xfrm>
            <a:off x="5672486" y="1370052"/>
            <a:ext cx="847028" cy="641271"/>
            <a:chOff x="5734252" y="1197908"/>
            <a:chExt cx="847028" cy="641271"/>
          </a:xfrm>
        </p:grpSpPr>
        <p:pic>
          <p:nvPicPr>
            <p:cNvPr id="4" name="Picture 3" descr="A black background with a black square&#10;&#10;Description automatically generated with medium confidence">
              <a:extLst>
                <a:ext uri="{FF2B5EF4-FFF2-40B4-BE49-F238E27FC236}">
                  <a16:creationId xmlns:a16="http://schemas.microsoft.com/office/drawing/2014/main" id="{B2D206DA-D645-7F53-97AA-EAF350C81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5C82FE01-EA3C-F8C5-3D60-7A14FC584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431246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1" name="Picture 20" descr="A white balls on a brown surface&#10;&#10;Description automatically generated">
            <a:extLst>
              <a:ext uri="{FF2B5EF4-FFF2-40B4-BE49-F238E27FC236}">
                <a16:creationId xmlns:a16="http://schemas.microsoft.com/office/drawing/2014/main" id="{5E391A01-A4F0-5549-D225-9E234693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4"/>
            <a:ext cx="9360000" cy="2159485"/>
          </a:xfrm>
          <a:prstGeom prst="rect">
            <a:avLst/>
          </a:prstGeom>
        </p:spPr>
      </p:pic>
      <p:grpSp>
        <p:nvGrpSpPr>
          <p:cNvPr id="3" name="Group 2">
            <a:extLst>
              <a:ext uri="{FF2B5EF4-FFF2-40B4-BE49-F238E27FC236}">
                <a16:creationId xmlns:a16="http://schemas.microsoft.com/office/drawing/2014/main" id="{42C9B8E9-033A-7C41-CBFB-D1A39E331E52}"/>
              </a:ext>
            </a:extLst>
          </p:cNvPr>
          <p:cNvGrpSpPr/>
          <p:nvPr/>
        </p:nvGrpSpPr>
        <p:grpSpPr>
          <a:xfrm>
            <a:off x="5672486" y="1370052"/>
            <a:ext cx="847028" cy="641271"/>
            <a:chOff x="5734252" y="1197908"/>
            <a:chExt cx="847028" cy="641271"/>
          </a:xfrm>
        </p:grpSpPr>
        <p:pic>
          <p:nvPicPr>
            <p:cNvPr id="5" name="Picture 4" descr="A black background with a black square&#10;&#10;Description automatically generated with medium confidence">
              <a:extLst>
                <a:ext uri="{FF2B5EF4-FFF2-40B4-BE49-F238E27FC236}">
                  <a16:creationId xmlns:a16="http://schemas.microsoft.com/office/drawing/2014/main" id="{D22EAAD2-F1A8-4D6B-168C-BA7E92275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DC85AC5A-DED9-6285-0286-FBC59F51D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1046750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3" name="Picture 22" descr="A white balls on a brown surface&#10;&#10;Description automatically generated">
            <a:extLst>
              <a:ext uri="{FF2B5EF4-FFF2-40B4-BE49-F238E27FC236}">
                <a16:creationId xmlns:a16="http://schemas.microsoft.com/office/drawing/2014/main" id="{6F26542C-B5C7-4721-F24F-EC5DC6E84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3"/>
            <a:ext cx="9360000" cy="2159485"/>
          </a:xfrm>
          <a:prstGeom prst="rect">
            <a:avLst/>
          </a:prstGeom>
        </p:spPr>
      </p:pic>
      <p:grpSp>
        <p:nvGrpSpPr>
          <p:cNvPr id="5" name="Group 4">
            <a:extLst>
              <a:ext uri="{FF2B5EF4-FFF2-40B4-BE49-F238E27FC236}">
                <a16:creationId xmlns:a16="http://schemas.microsoft.com/office/drawing/2014/main" id="{051E0FF7-B771-EB44-F530-A525FF541F43}"/>
              </a:ext>
            </a:extLst>
          </p:cNvPr>
          <p:cNvGrpSpPr/>
          <p:nvPr/>
        </p:nvGrpSpPr>
        <p:grpSpPr>
          <a:xfrm>
            <a:off x="5672486" y="137005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4FCA96B-8635-BC76-0206-F3EA8333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D50DAE6E-96F2-4C2A-D3E2-00F5840CB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791177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dirty="0">
                <a:solidFill>
                  <a:schemeClr val="bg1"/>
                </a:solidFill>
              </a:rPr>
              <a:t>Degree of passivation of the Cu surface</a:t>
            </a:r>
          </a:p>
          <a:p>
            <a:pPr lvl="1"/>
            <a:r>
              <a:rPr lang="en-GB" dirty="0">
                <a:solidFill>
                  <a:schemeClr val="bg1"/>
                </a:solidFill>
              </a:rPr>
              <a:t>Deposition current</a:t>
            </a:r>
          </a:p>
          <a:p>
            <a:pPr marL="457200" lvl="1" indent="0">
              <a:buNone/>
            </a:pPr>
            <a:endParaRPr lang="en-GB" dirty="0"/>
          </a:p>
          <a:p>
            <a:pPr marL="0" indent="0">
              <a:buNone/>
            </a:pPr>
            <a:r>
              <a:rPr lang="en-GB" dirty="0"/>
              <a:t>Distribution of the nuclei</a:t>
            </a:r>
          </a:p>
          <a:p>
            <a:pPr lvl="1"/>
            <a:r>
              <a:rPr lang="en-GB" dirty="0">
                <a:solidFill>
                  <a:schemeClr val="bg1"/>
                </a:solidFill>
              </a:rPr>
              <a:t>Pressure distribution between the Li and Cu</a:t>
            </a:r>
          </a:p>
        </p:txBody>
      </p:sp>
    </p:spTree>
    <p:extLst>
      <p:ext uri="{BB962C8B-B14F-4D97-AF65-F5344CB8AC3E}">
        <p14:creationId xmlns:p14="http://schemas.microsoft.com/office/powerpoint/2010/main" val="3229982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dirty="0"/>
              <a:t>Degree of passivation of the Cu surface</a:t>
            </a:r>
          </a:p>
          <a:p>
            <a:pPr lvl="1"/>
            <a:r>
              <a:rPr lang="en-GB" dirty="0"/>
              <a:t>Deposition current</a:t>
            </a:r>
          </a:p>
          <a:p>
            <a:pPr marL="457200" lvl="1" indent="0">
              <a:buNone/>
            </a:pPr>
            <a:endParaRPr lang="en-GB" dirty="0"/>
          </a:p>
          <a:p>
            <a:pPr marL="0" indent="0">
              <a:buNone/>
            </a:pPr>
            <a:r>
              <a:rPr lang="en-GB" dirty="0"/>
              <a:t>Distribution of the nuclei</a:t>
            </a:r>
          </a:p>
          <a:p>
            <a:pPr lvl="1"/>
            <a:r>
              <a:rPr lang="en-GB" dirty="0">
                <a:solidFill>
                  <a:schemeClr val="bg1"/>
                </a:solidFill>
              </a:rPr>
              <a:t>Pressure distribution between the Li and Cu</a:t>
            </a:r>
          </a:p>
        </p:txBody>
      </p:sp>
    </p:spTree>
    <p:extLst>
      <p:ext uri="{BB962C8B-B14F-4D97-AF65-F5344CB8AC3E}">
        <p14:creationId xmlns:p14="http://schemas.microsoft.com/office/powerpoint/2010/main" val="3815711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dirty="0"/>
              <a:t>Degree of passivation of the Cu surface</a:t>
            </a:r>
          </a:p>
          <a:p>
            <a:pPr lvl="1"/>
            <a:r>
              <a:rPr lang="en-GB" dirty="0"/>
              <a:t>Deposition current</a:t>
            </a:r>
          </a:p>
          <a:p>
            <a:pPr marL="457200" lvl="1" indent="0">
              <a:buNone/>
            </a:pPr>
            <a:endParaRPr lang="en-GB" dirty="0"/>
          </a:p>
          <a:p>
            <a:pPr marL="0" indent="0">
              <a:buNone/>
            </a:pPr>
            <a:r>
              <a:rPr lang="en-GB" dirty="0"/>
              <a:t>Distribution of the nuclei</a:t>
            </a:r>
          </a:p>
          <a:p>
            <a:pPr lvl="1"/>
            <a:r>
              <a:rPr lang="en-GB" dirty="0"/>
              <a:t>Pressure distribution between the Li and Cu</a:t>
            </a:r>
          </a:p>
        </p:txBody>
      </p:sp>
    </p:spTree>
    <p:extLst>
      <p:ext uri="{BB962C8B-B14F-4D97-AF65-F5344CB8AC3E}">
        <p14:creationId xmlns:p14="http://schemas.microsoft.com/office/powerpoint/2010/main" val="2461674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431619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endParaRPr lang="en-SE" dirty="0"/>
          </a:p>
        </p:txBody>
      </p:sp>
    </p:spTree>
    <p:extLst>
      <p:ext uri="{BB962C8B-B14F-4D97-AF65-F5344CB8AC3E}">
        <p14:creationId xmlns:p14="http://schemas.microsoft.com/office/powerpoint/2010/main" val="3031692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549533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6811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pic>
        <p:nvPicPr>
          <p:cNvPr id="25" name="Picture 24" descr="A close up of a coin&#10;&#10;Description automatically generated">
            <a:extLst>
              <a:ext uri="{FF2B5EF4-FFF2-40B4-BE49-F238E27FC236}">
                <a16:creationId xmlns:a16="http://schemas.microsoft.com/office/drawing/2014/main" id="{36ABA722-E24E-4777-1843-CB54037F63FF}"/>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10144160" y="3240085"/>
            <a:ext cx="1834366" cy="846488"/>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036212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I-cell</a:t>
            </a:r>
            <a:endParaRPr lang="en-SE" dirty="0"/>
          </a:p>
        </p:txBody>
      </p:sp>
      <p:pic>
        <p:nvPicPr>
          <p:cNvPr id="4" name="Content Placeholder 3" descr="A close up of a metal piece&#10;&#10;Description automatically generated">
            <a:extLst>
              <a:ext uri="{FF2B5EF4-FFF2-40B4-BE49-F238E27FC236}">
                <a16:creationId xmlns:a16="http://schemas.microsoft.com/office/drawing/2014/main" id="{F01022AD-90D5-434B-8C56-A38B05D323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668" t="25299" r="6916" b="27364"/>
          <a:stretch/>
        </p:blipFill>
        <p:spPr>
          <a:xfrm>
            <a:off x="8575760" y="1207436"/>
            <a:ext cx="2238816" cy="4697128"/>
          </a:xfrm>
        </p:spPr>
      </p:pic>
      <p:pic>
        <p:nvPicPr>
          <p:cNvPr id="7" name="Picture 6" descr="A group of metal parts&#10;&#10;Description automatically generated">
            <a:extLst>
              <a:ext uri="{FF2B5EF4-FFF2-40B4-BE49-F238E27FC236}">
                <a16:creationId xmlns:a16="http://schemas.microsoft.com/office/drawing/2014/main" id="{2A596079-3B44-EDAC-A83D-3DFF07920B67}"/>
              </a:ext>
            </a:extLst>
          </p:cNvPr>
          <p:cNvPicPr>
            <a:picLocks noChangeAspect="1"/>
          </p:cNvPicPr>
          <p:nvPr/>
        </p:nvPicPr>
        <p:blipFill rotWithShape="1">
          <a:blip r:embed="rId3">
            <a:extLst>
              <a:ext uri="{28A0092B-C50C-407E-A947-70E740481C1C}">
                <a14:useLocalDpi xmlns:a14="http://schemas.microsoft.com/office/drawing/2010/main" val="0"/>
              </a:ext>
            </a:extLst>
          </a:blip>
          <a:srcRect l="20124" r="58770"/>
          <a:stretch/>
        </p:blipFill>
        <p:spPr>
          <a:xfrm>
            <a:off x="4642192" y="129390"/>
            <a:ext cx="1146248" cy="6599220"/>
          </a:xfrm>
          <a:prstGeom prst="rect">
            <a:avLst/>
          </a:prstGeom>
        </p:spPr>
      </p:pic>
      <p:sp>
        <p:nvSpPr>
          <p:cNvPr id="9" name="TextBox 8">
            <a:extLst>
              <a:ext uri="{FF2B5EF4-FFF2-40B4-BE49-F238E27FC236}">
                <a16:creationId xmlns:a16="http://schemas.microsoft.com/office/drawing/2014/main" id="{D7F8A337-C749-005D-EA4C-92880B2D23BA}"/>
              </a:ext>
            </a:extLst>
          </p:cNvPr>
          <p:cNvSpPr txBox="1"/>
          <p:nvPr/>
        </p:nvSpPr>
        <p:spPr>
          <a:xfrm>
            <a:off x="5960229" y="3332275"/>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97054AE2-CA17-142C-47DC-1DDFC01A4CDF}"/>
              </a:ext>
            </a:extLst>
          </p:cNvPr>
          <p:cNvSpPr txBox="1"/>
          <p:nvPr/>
        </p:nvSpPr>
        <p:spPr>
          <a:xfrm>
            <a:off x="5959975" y="3714318"/>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1" name="TextBox 10">
            <a:extLst>
              <a:ext uri="{FF2B5EF4-FFF2-40B4-BE49-F238E27FC236}">
                <a16:creationId xmlns:a16="http://schemas.microsoft.com/office/drawing/2014/main" id="{0EE98A5D-E97C-28D4-11E9-46A81FFB733D}"/>
              </a:ext>
            </a:extLst>
          </p:cNvPr>
          <p:cNvSpPr txBox="1"/>
          <p:nvPr/>
        </p:nvSpPr>
        <p:spPr>
          <a:xfrm>
            <a:off x="3957767" y="381392"/>
            <a:ext cx="594948"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3" name="Picture 12" descr="A black screen with a black background&#10;&#10;Description automatically generated">
            <a:extLst>
              <a:ext uri="{FF2B5EF4-FFF2-40B4-BE49-F238E27FC236}">
                <a16:creationId xmlns:a16="http://schemas.microsoft.com/office/drawing/2014/main" id="{3493BD34-16F1-DAC4-E240-6B41F7F941F6}"/>
              </a:ext>
            </a:extLst>
          </p:cNvPr>
          <p:cNvPicPr>
            <a:picLocks noChangeAspect="1"/>
          </p:cNvPicPr>
          <p:nvPr/>
        </p:nvPicPr>
        <p:blipFill rotWithShape="1">
          <a:blip r:embed="rId4">
            <a:extLst>
              <a:ext uri="{28A0092B-C50C-407E-A947-70E740481C1C}">
                <a14:useLocalDpi xmlns:a14="http://schemas.microsoft.com/office/drawing/2010/main" val="0"/>
              </a:ext>
            </a:extLst>
          </a:blip>
          <a:srcRect l="24217" t="57491" r="61498" b="27168"/>
          <a:stretch/>
        </p:blipFill>
        <p:spPr>
          <a:xfrm>
            <a:off x="4834669" y="3898984"/>
            <a:ext cx="828898" cy="1081610"/>
          </a:xfrm>
          <a:prstGeom prst="rect">
            <a:avLst/>
          </a:prstGeom>
        </p:spPr>
      </p:pic>
      <p:sp>
        <p:nvSpPr>
          <p:cNvPr id="14" name="TextBox 13">
            <a:extLst>
              <a:ext uri="{FF2B5EF4-FFF2-40B4-BE49-F238E27FC236}">
                <a16:creationId xmlns:a16="http://schemas.microsoft.com/office/drawing/2014/main" id="{4395E484-A331-4F3D-184E-13018198288D}"/>
              </a:ext>
            </a:extLst>
          </p:cNvPr>
          <p:cNvSpPr txBox="1"/>
          <p:nvPr/>
        </p:nvSpPr>
        <p:spPr>
          <a:xfrm>
            <a:off x="5998438" y="1225303"/>
            <a:ext cx="1786214" cy="646331"/>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a:t>
            </a:r>
          </a:p>
          <a:p>
            <a:r>
              <a:rPr lang="en-GB" dirty="0">
                <a:latin typeface="CMU Serif" panose="02000603000000000000" pitchFamily="2" charset="0"/>
                <a:ea typeface="CMU Serif" panose="02000603000000000000" pitchFamily="2" charset="0"/>
                <a:cs typeface="CMU Serif" panose="02000603000000000000" pitchFamily="2" charset="0"/>
              </a:rPr>
              <a:t>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A762F0F9-5D43-F9D0-FAE2-CFF9E77E4294}"/>
              </a:ext>
            </a:extLst>
          </p:cNvPr>
          <p:cNvSpPr txBox="1"/>
          <p:nvPr/>
        </p:nvSpPr>
        <p:spPr>
          <a:xfrm>
            <a:off x="3397745" y="127310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9" name="TextBox 18">
            <a:extLst>
              <a:ext uri="{FF2B5EF4-FFF2-40B4-BE49-F238E27FC236}">
                <a16:creationId xmlns:a16="http://schemas.microsoft.com/office/drawing/2014/main" id="{E788EB53-1DCE-5EE0-FE59-CC8FC024657F}"/>
              </a:ext>
            </a:extLst>
          </p:cNvPr>
          <p:cNvSpPr txBox="1"/>
          <p:nvPr/>
        </p:nvSpPr>
        <p:spPr>
          <a:xfrm>
            <a:off x="3257829" y="2551378"/>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5" name="TextBox 4">
            <a:extLst>
              <a:ext uri="{FF2B5EF4-FFF2-40B4-BE49-F238E27FC236}">
                <a16:creationId xmlns:a16="http://schemas.microsoft.com/office/drawing/2014/main" id="{DBF3F843-83BA-A5F4-38F9-78FE1B2B3D74}"/>
              </a:ext>
            </a:extLst>
          </p:cNvPr>
          <p:cNvSpPr txBox="1"/>
          <p:nvPr/>
        </p:nvSpPr>
        <p:spPr>
          <a:xfrm>
            <a:off x="4137079" y="406657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DE65625-9F30-073D-A7C5-3A73B9FB91B5}"/>
              </a:ext>
            </a:extLst>
          </p:cNvPr>
          <p:cNvSpPr txBox="1"/>
          <p:nvPr/>
        </p:nvSpPr>
        <p:spPr>
          <a:xfrm>
            <a:off x="5934516" y="425512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81F79BC4-2A56-0799-23FC-7A6D0A440A21}"/>
              </a:ext>
            </a:extLst>
          </p:cNvPr>
          <p:cNvSpPr txBox="1"/>
          <p:nvPr/>
        </p:nvSpPr>
        <p:spPr>
          <a:xfrm>
            <a:off x="4066325" y="4439789"/>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757130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 name="Content Placeholder 3" descr="A group of metal parts&#10;&#10;Description automatically generated">
            <a:extLst>
              <a:ext uri="{FF2B5EF4-FFF2-40B4-BE49-F238E27FC236}">
                <a16:creationId xmlns:a16="http://schemas.microsoft.com/office/drawing/2014/main" id="{7E086D16-8F1B-798E-4E81-99A9DBCF3ED9}"/>
              </a:ext>
            </a:extLst>
          </p:cNvPr>
          <p:cNvPicPr>
            <a:picLocks noChangeAspect="1"/>
          </p:cNvPicPr>
          <p:nvPr/>
        </p:nvPicPr>
        <p:blipFill rotWithShape="1">
          <a:blip r:embed="rId3">
            <a:extLst>
              <a:ext uri="{28A0092B-C50C-407E-A947-70E740481C1C}">
                <a14:useLocalDpi xmlns:a14="http://schemas.microsoft.com/office/drawing/2010/main" val="0"/>
              </a:ext>
            </a:extLst>
          </a:blip>
          <a:srcRect t="-1580" b="49162"/>
          <a:stretch/>
        </p:blipFill>
        <p:spPr>
          <a:xfrm>
            <a:off x="1060891" y="1506756"/>
            <a:ext cx="9714618" cy="4950445"/>
          </a:xfrm>
          <a:prstGeom prst="rect">
            <a:avLst/>
          </a:prstGeom>
        </p:spPr>
      </p:pic>
      <p:sp>
        <p:nvSpPr>
          <p:cNvPr id="5" name="TextBox 4">
            <a:extLst>
              <a:ext uri="{FF2B5EF4-FFF2-40B4-BE49-F238E27FC236}">
                <a16:creationId xmlns:a16="http://schemas.microsoft.com/office/drawing/2014/main" id="{D04F1C7A-7147-5C65-E867-DFC4085BD00C}"/>
              </a:ext>
            </a:extLst>
          </p:cNvPr>
          <p:cNvSpPr txBox="1"/>
          <p:nvPr/>
        </p:nvSpPr>
        <p:spPr>
          <a:xfrm>
            <a:off x="1521793" y="4521227"/>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863F23E-3863-D155-FAFE-477326B39F58}"/>
              </a:ext>
            </a:extLst>
          </p:cNvPr>
          <p:cNvSpPr txBox="1"/>
          <p:nvPr/>
        </p:nvSpPr>
        <p:spPr>
          <a:xfrm>
            <a:off x="2717573" y="4496872"/>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2655E62D-66C9-DF7E-DC10-08F6B6F99831}"/>
              </a:ext>
            </a:extLst>
          </p:cNvPr>
          <p:cNvSpPr txBox="1"/>
          <p:nvPr/>
        </p:nvSpPr>
        <p:spPr>
          <a:xfrm>
            <a:off x="2801846" y="6156880"/>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 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E6FD8D81-213E-B72C-B4AA-E2A09B80335C}"/>
              </a:ext>
            </a:extLst>
          </p:cNvPr>
          <p:cNvSpPr txBox="1"/>
          <p:nvPr/>
        </p:nvSpPr>
        <p:spPr>
          <a:xfrm>
            <a:off x="5094865" y="618198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6" name="Picture 15" descr="A white ball in the sky&#10;&#10;Description automatically generated">
            <a:extLst>
              <a:ext uri="{FF2B5EF4-FFF2-40B4-BE49-F238E27FC236}">
                <a16:creationId xmlns:a16="http://schemas.microsoft.com/office/drawing/2014/main" id="{A580BE0E-7D54-D1D5-BBB6-CA9AF2FB8FFC}"/>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81951" r="29291"/>
          <a:stretch/>
        </p:blipFill>
        <p:spPr>
          <a:xfrm>
            <a:off x="4269537" y="5227836"/>
            <a:ext cx="428334" cy="593750"/>
          </a:xfrm>
          <a:prstGeom prst="rect">
            <a:avLst/>
          </a:prstGeom>
        </p:spPr>
      </p:pic>
      <p:sp>
        <p:nvSpPr>
          <p:cNvPr id="18" name="TextBox 17">
            <a:extLst>
              <a:ext uri="{FF2B5EF4-FFF2-40B4-BE49-F238E27FC236}">
                <a16:creationId xmlns:a16="http://schemas.microsoft.com/office/drawing/2014/main" id="{EA4CAC9A-783E-BC96-362B-35E3FFDF8F51}"/>
              </a:ext>
            </a:extLst>
          </p:cNvPr>
          <p:cNvSpPr txBox="1"/>
          <p:nvPr/>
        </p:nvSpPr>
        <p:spPr>
          <a:xfrm>
            <a:off x="6481560"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0" name="TextBox 19">
            <a:extLst>
              <a:ext uri="{FF2B5EF4-FFF2-40B4-BE49-F238E27FC236}">
                <a16:creationId xmlns:a16="http://schemas.microsoft.com/office/drawing/2014/main" id="{98C7B00A-833C-61ED-4406-D9D742D500A1}"/>
              </a:ext>
            </a:extLst>
          </p:cNvPr>
          <p:cNvSpPr txBox="1"/>
          <p:nvPr/>
        </p:nvSpPr>
        <p:spPr>
          <a:xfrm>
            <a:off x="4241188" y="617550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1" name="TextBox 20">
            <a:extLst>
              <a:ext uri="{FF2B5EF4-FFF2-40B4-BE49-F238E27FC236}">
                <a16:creationId xmlns:a16="http://schemas.microsoft.com/office/drawing/2014/main" id="{5F75DF8C-3697-D6D0-0C84-E13C80FA2DCB}"/>
              </a:ext>
            </a:extLst>
          </p:cNvPr>
          <p:cNvSpPr txBox="1"/>
          <p:nvPr/>
        </p:nvSpPr>
        <p:spPr>
          <a:xfrm>
            <a:off x="7251752"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976769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3">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4042088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7" name="Content Placeholder 6" descr="A close-up of a device&#10;&#10;Description automatically generated">
            <a:extLst>
              <a:ext uri="{FF2B5EF4-FFF2-40B4-BE49-F238E27FC236}">
                <a16:creationId xmlns:a16="http://schemas.microsoft.com/office/drawing/2014/main" id="{378676BF-15D4-0297-DF35-FD4E985973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476"/>
          <a:stretch/>
        </p:blipFill>
        <p:spPr>
          <a:xfrm>
            <a:off x="1278131" y="1335641"/>
            <a:ext cx="9635737" cy="4826500"/>
          </a:xfrm>
        </p:spPr>
      </p:pic>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335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6" name="Picture 5">
            <a:extLst>
              <a:ext uri="{FF2B5EF4-FFF2-40B4-BE49-F238E27FC236}">
                <a16:creationId xmlns:a16="http://schemas.microsoft.com/office/drawing/2014/main" id="{B21AD7F4-DBF8-4FF7-6F2B-09B4352F8E91}"/>
              </a:ext>
            </a:extLst>
          </p:cNvPr>
          <p:cNvPicPr>
            <a:picLocks noChangeAspect="1"/>
          </p:cNvPicPr>
          <p:nvPr/>
        </p:nvPicPr>
        <p:blipFill>
          <a:blip r:embed="rId3"/>
          <a:stretch>
            <a:fillRect/>
          </a:stretch>
        </p:blipFill>
        <p:spPr>
          <a:xfrm>
            <a:off x="6497674" y="2780861"/>
            <a:ext cx="4636160" cy="309077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4">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2563565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sp>
        <p:nvSpPr>
          <p:cNvPr id="5" name="TextBox 4">
            <a:extLst>
              <a:ext uri="{FF2B5EF4-FFF2-40B4-BE49-F238E27FC236}">
                <a16:creationId xmlns:a16="http://schemas.microsoft.com/office/drawing/2014/main" id="{4A2EC90E-2459-D38C-6818-3E1713245E91}"/>
              </a:ext>
            </a:extLst>
          </p:cNvPr>
          <p:cNvSpPr txBox="1"/>
          <p:nvPr/>
        </p:nvSpPr>
        <p:spPr>
          <a:xfrm>
            <a:off x="2090057" y="1690688"/>
            <a:ext cx="8414657" cy="369332"/>
          </a:xfrm>
          <a:prstGeom prst="rect">
            <a:avLst/>
          </a:prstGeom>
          <a:noFill/>
        </p:spPr>
        <p:txBody>
          <a:bodyPr wrap="square" rtlCol="0">
            <a:spAutoFit/>
          </a:bodyPr>
          <a:lstStyle/>
          <a:p>
            <a:r>
              <a:rPr lang="en-GB" dirty="0"/>
              <a:t>//figure hooking up cells to the Biologic</a:t>
            </a:r>
            <a:endParaRPr lang="en-SE" dirty="0"/>
          </a:p>
        </p:txBody>
      </p:sp>
    </p:spTree>
    <p:extLst>
      <p:ext uri="{BB962C8B-B14F-4D97-AF65-F5344CB8AC3E}">
        <p14:creationId xmlns:p14="http://schemas.microsoft.com/office/powerpoint/2010/main" val="3494246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8" name="Content Placeholder 17" descr="A black background with a black square&#10;&#10;Description automatically generated with medium confidence">
            <a:extLst>
              <a:ext uri="{FF2B5EF4-FFF2-40B4-BE49-F238E27FC236}">
                <a16:creationId xmlns:a16="http://schemas.microsoft.com/office/drawing/2014/main" id="{EA59BF0A-9DBD-426B-612E-C8F199A0F0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p:spPr>
      </p:pic>
    </p:spTree>
    <p:extLst>
      <p:ext uri="{BB962C8B-B14F-4D97-AF65-F5344CB8AC3E}">
        <p14:creationId xmlns:p14="http://schemas.microsoft.com/office/powerpoint/2010/main" val="1081641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5701" r="42859" b="12740"/>
          <a:stretch/>
        </p:blipFill>
        <p:spPr>
          <a:xfrm>
            <a:off x="1956000" y="1961002"/>
            <a:ext cx="4731239" cy="3866921"/>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A175BAF6-A3AF-4A59-C0B8-FC77953F1CAD}"/>
              </a:ext>
            </a:extLst>
          </p:cNvPr>
          <p:cNvPicPr>
            <a:picLocks noChangeAspect="1"/>
          </p:cNvPicPr>
          <p:nvPr/>
        </p:nvPicPr>
        <p:blipFill rotWithShape="1">
          <a:blip r:embed="rId3">
            <a:extLst>
              <a:ext uri="{28A0092B-C50C-407E-A947-70E740481C1C}">
                <a14:useLocalDpi xmlns:a14="http://schemas.microsoft.com/office/drawing/2010/main" val="0"/>
              </a:ext>
            </a:extLst>
          </a:blip>
          <a:srcRect l="-40723" t="-749" r="40723" b="95745"/>
          <a:stretch/>
        </p:blipFill>
        <p:spPr>
          <a:xfrm>
            <a:off x="-1415850" y="1754340"/>
            <a:ext cx="8280000" cy="237264"/>
          </a:xfrm>
          <a:prstGeom prst="rect">
            <a:avLst/>
          </a:prstGeom>
        </p:spPr>
      </p:pic>
    </p:spTree>
    <p:extLst>
      <p:ext uri="{BB962C8B-B14F-4D97-AF65-F5344CB8AC3E}">
        <p14:creationId xmlns:p14="http://schemas.microsoft.com/office/powerpoint/2010/main" val="3858793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9" name="Content Placeholder 5" descr="A black background with a black square&#10;&#10;Description automatically generated with medium confidence">
            <a:extLst>
              <a:ext uri="{FF2B5EF4-FFF2-40B4-BE49-F238E27FC236}">
                <a16:creationId xmlns:a16="http://schemas.microsoft.com/office/drawing/2014/main" id="{53B3BA82-06B0-381B-DF7C-A4A1936E5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3084605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2765159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609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473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0B1E0BEA-E51E-3CC0-4CC4-9C570E2C6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170" y="705450"/>
            <a:ext cx="2311629" cy="644911"/>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019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4105515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
        <p:nvSpPr>
          <p:cNvPr id="3" name="Rectangle 2">
            <a:extLst>
              <a:ext uri="{FF2B5EF4-FFF2-40B4-BE49-F238E27FC236}">
                <a16:creationId xmlns:a16="http://schemas.microsoft.com/office/drawing/2014/main" id="{58B1A31F-5634-64EE-7A64-BBE853BBD049}"/>
              </a:ext>
            </a:extLst>
          </p:cNvPr>
          <p:cNvSpPr/>
          <p:nvPr/>
        </p:nvSpPr>
        <p:spPr>
          <a:xfrm>
            <a:off x="4419600" y="2413000"/>
            <a:ext cx="5198533"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877960E1-E9F3-BEC5-3D82-5EF05DC82DAD}"/>
              </a:ext>
            </a:extLst>
          </p:cNvPr>
          <p:cNvSpPr/>
          <p:nvPr/>
        </p:nvSpPr>
        <p:spPr>
          <a:xfrm>
            <a:off x="3428471" y="2232025"/>
            <a:ext cx="6267979"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 name="Rectangle 6">
            <a:extLst>
              <a:ext uri="{FF2B5EF4-FFF2-40B4-BE49-F238E27FC236}">
                <a16:creationId xmlns:a16="http://schemas.microsoft.com/office/drawing/2014/main" id="{33BE939A-5F60-132E-B4E0-CA195BE7975F}"/>
              </a:ext>
            </a:extLst>
          </p:cNvPr>
          <p:cNvSpPr/>
          <p:nvPr/>
        </p:nvSpPr>
        <p:spPr>
          <a:xfrm>
            <a:off x="3428471" y="1839110"/>
            <a:ext cx="6267979" cy="2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9" name="Rectangle 8">
            <a:extLst>
              <a:ext uri="{FF2B5EF4-FFF2-40B4-BE49-F238E27FC236}">
                <a16:creationId xmlns:a16="http://schemas.microsoft.com/office/drawing/2014/main" id="{81B39E7D-9725-16BE-DEF7-1AD6285937EF}"/>
              </a:ext>
            </a:extLst>
          </p:cNvPr>
          <p:cNvSpPr/>
          <p:nvPr/>
        </p:nvSpPr>
        <p:spPr>
          <a:xfrm>
            <a:off x="3405188" y="1861087"/>
            <a:ext cx="46141"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CCAB5F93-ED2A-3E35-2739-8F1CD1B89643}"/>
              </a:ext>
            </a:extLst>
          </p:cNvPr>
          <p:cNvSpPr/>
          <p:nvPr/>
        </p:nvSpPr>
        <p:spPr>
          <a:xfrm>
            <a:off x="9656445" y="1868956"/>
            <a:ext cx="46141" cy="36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87AD0415-1C21-B491-4F5B-389BFDFBAD5C}"/>
              </a:ext>
            </a:extLst>
          </p:cNvPr>
          <p:cNvSpPr/>
          <p:nvPr/>
        </p:nvSpPr>
        <p:spPr>
          <a:xfrm>
            <a:off x="3437786" y="222260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08F44860-A6E2-06FF-5BA6-824051231361}"/>
              </a:ext>
            </a:extLst>
          </p:cNvPr>
          <p:cNvSpPr/>
          <p:nvPr/>
        </p:nvSpPr>
        <p:spPr>
          <a:xfrm>
            <a:off x="3430895" y="222303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0722735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13078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76235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grpSp>
        <p:nvGrpSpPr>
          <p:cNvPr id="4" name="Group 3">
            <a:extLst>
              <a:ext uri="{FF2B5EF4-FFF2-40B4-BE49-F238E27FC236}">
                <a16:creationId xmlns:a16="http://schemas.microsoft.com/office/drawing/2014/main" id="{B71E46C2-85FF-6ECE-67B1-49BDB3CD55FC}"/>
              </a:ext>
            </a:extLst>
          </p:cNvPr>
          <p:cNvGrpSpPr/>
          <p:nvPr/>
        </p:nvGrpSpPr>
        <p:grpSpPr>
          <a:xfrm>
            <a:off x="10398490" y="319867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26FF01AC-935F-0214-D484-EAA191B24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25BB1A0C-B157-BDCF-33E1-6399B812D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361958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6116" b="12973"/>
          <a:stretch/>
        </p:blipFill>
        <p:spPr>
          <a:xfrm>
            <a:off x="1956000" y="1980665"/>
            <a:ext cx="8280000" cy="3836241"/>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7914951F-567E-0665-8BF0-D5FDFAF35F47}"/>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830416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199" y="365125"/>
            <a:ext cx="11010499" cy="1325563"/>
          </a:xfrm>
        </p:spPr>
        <p:txBody>
          <a:bodyPr/>
          <a:lstStyle/>
          <a:p>
            <a:r>
              <a:rPr lang="en-GB" dirty="0"/>
              <a:t>Passivation of the Cu surface larger charge passed</a:t>
            </a:r>
            <a:endParaRPr lang="en-SE" dirty="0"/>
          </a:p>
        </p:txBody>
      </p:sp>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3"/>
          <a:stretch>
            <a:fillRect/>
          </a:stretch>
        </p:blipFill>
        <p:spPr>
          <a:xfrm>
            <a:off x="0" y="5989200"/>
            <a:ext cx="1303200" cy="868800"/>
          </a:xfrm>
          <a:prstGeom prst="rect">
            <a:avLst/>
          </a:prstGeom>
        </p:spPr>
      </p:pic>
      <p:pic>
        <p:nvPicPr>
          <p:cNvPr id="4" name="Picture 3">
            <a:extLst>
              <a:ext uri="{FF2B5EF4-FFF2-40B4-BE49-F238E27FC236}">
                <a16:creationId xmlns:a16="http://schemas.microsoft.com/office/drawing/2014/main" id="{FA5D09BA-1EFD-3083-0067-DE092F1C3494}"/>
              </a:ext>
            </a:extLst>
          </p:cNvPr>
          <p:cNvPicPr>
            <a:picLocks noChangeAspect="1"/>
          </p:cNvPicPr>
          <p:nvPr/>
        </p:nvPicPr>
        <p:blipFill>
          <a:blip r:embed="rId4"/>
          <a:stretch>
            <a:fillRect/>
          </a:stretch>
        </p:blipFill>
        <p:spPr>
          <a:xfrm>
            <a:off x="1933869" y="1642704"/>
            <a:ext cx="7920000" cy="4346496"/>
          </a:xfrm>
          <a:prstGeom prst="rect">
            <a:avLst/>
          </a:prstGeom>
        </p:spPr>
      </p:pic>
    </p:spTree>
    <p:extLst>
      <p:ext uri="{BB962C8B-B14F-4D97-AF65-F5344CB8AC3E}">
        <p14:creationId xmlns:p14="http://schemas.microsoft.com/office/powerpoint/2010/main" val="1044964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8174396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12" name="Picture 11" descr="A graph of a charge passed&#10;&#10;Description automatically generated">
            <a:extLst>
              <a:ext uri="{FF2B5EF4-FFF2-40B4-BE49-F238E27FC236}">
                <a16:creationId xmlns:a16="http://schemas.microsoft.com/office/drawing/2014/main" id="{4F5E8FBD-6C18-E051-70CA-56C17574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65548479-6EAE-C364-B91F-EABEECFB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C637BD1A-482C-5D20-2F5C-3E9817053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A80E1CA9-62EC-090F-6F60-3BCF72383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5">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153661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a:t>
            </a:r>
            <a:endParaRPr lang="en-SE" dirty="0"/>
          </a:p>
        </p:txBody>
      </p:sp>
      <p:pic>
        <p:nvPicPr>
          <p:cNvPr id="11" name="Picture 10" descr="A graph of a charge passed&#10;&#10;Description automatically generated">
            <a:extLst>
              <a:ext uri="{FF2B5EF4-FFF2-40B4-BE49-F238E27FC236}">
                <a16:creationId xmlns:a16="http://schemas.microsoft.com/office/drawing/2014/main" id="{EC1C8B25-E9A0-4B93-2304-5AD75EED5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B27042C6-3A66-E9D6-6E41-FE9149961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76089041-B560-4FCF-33A0-CBACE1ABA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086C444D-FD5C-3019-5348-FDBE0BFE1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0D358A-B85D-670E-1964-8A6BBC3D2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782" y="2313275"/>
            <a:ext cx="924178" cy="1548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B8C687C1-F358-8D73-BC97-1A48BE82B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782" y="3458413"/>
            <a:ext cx="1026690" cy="154800"/>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A7B8E5E-A5C2-D839-354A-F5A271FBD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782" y="4951759"/>
            <a:ext cx="1037390" cy="154800"/>
          </a:xfrm>
          <a:prstGeom prst="rect">
            <a:avLst/>
          </a:prstGeom>
        </p:spPr>
      </p:pic>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8">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045085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 larger charge passed</a:t>
            </a:r>
            <a:endParaRPr lang="en-SE" dirty="0"/>
          </a:p>
        </p:txBody>
      </p:sp>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5" name="Picture 14">
            <a:extLst>
              <a:ext uri="{FF2B5EF4-FFF2-40B4-BE49-F238E27FC236}">
                <a16:creationId xmlns:a16="http://schemas.microsoft.com/office/drawing/2014/main" id="{7FE0371D-764B-B1D7-89DE-91A5743F0FF6}"/>
              </a:ext>
            </a:extLst>
          </p:cNvPr>
          <p:cNvPicPr>
            <a:picLocks noChangeAspect="1"/>
          </p:cNvPicPr>
          <p:nvPr/>
        </p:nvPicPr>
        <p:blipFill>
          <a:blip r:embed="rId4"/>
          <a:stretch>
            <a:fillRect/>
          </a:stretch>
        </p:blipFill>
        <p:spPr>
          <a:xfrm>
            <a:off x="1933869" y="1640384"/>
            <a:ext cx="7920000" cy="4348815"/>
          </a:xfrm>
          <a:prstGeom prst="rect">
            <a:avLst/>
          </a:prstGeom>
        </p:spPr>
      </p:pic>
    </p:spTree>
    <p:extLst>
      <p:ext uri="{BB962C8B-B14F-4D97-AF65-F5344CB8AC3E}">
        <p14:creationId xmlns:p14="http://schemas.microsoft.com/office/powerpoint/2010/main" val="3818445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32004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lose up of a circle&#10;&#10;Description automatically generated">
            <a:extLst>
              <a:ext uri="{FF2B5EF4-FFF2-40B4-BE49-F238E27FC236}">
                <a16:creationId xmlns:a16="http://schemas.microsoft.com/office/drawing/2014/main" id="{E1A69A9B-F724-B246-0243-156A8AEB2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2"/>
            <a:ext cx="5191200" cy="6856472"/>
          </a:xfrm>
          <a:prstGeom prst="rect">
            <a:avLst/>
          </a:prstGeom>
        </p:spPr>
      </p:pic>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1612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 up of a coin&#10;&#10;Description automatically generated">
            <a:extLst>
              <a:ext uri="{FF2B5EF4-FFF2-40B4-BE49-F238E27FC236}">
                <a16:creationId xmlns:a16="http://schemas.microsoft.com/office/drawing/2014/main" id="{58E4D4C2-6E4A-C10D-0B1B-13A3D6C94A8D}"/>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4" name="Content Placeholder 3" descr="A close-up of a metal object&#10;&#10;Description automatically generated">
            <a:extLst>
              <a:ext uri="{FF2B5EF4-FFF2-40B4-BE49-F238E27FC236}">
                <a16:creationId xmlns:a16="http://schemas.microsoft.com/office/drawing/2014/main" id="{00483361-2880-112D-8865-A3CA771E7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1"/>
            <a:ext cx="5191200" cy="6856471"/>
          </a:xfrm>
          <a:prstGeom prst="rect">
            <a:avLst/>
          </a:prstGeom>
        </p:spPr>
      </p:pic>
    </p:spTree>
    <p:extLst>
      <p:ext uri="{BB962C8B-B14F-4D97-AF65-F5344CB8AC3E}">
        <p14:creationId xmlns:p14="http://schemas.microsoft.com/office/powerpoint/2010/main" val="2740626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6" name="Picture 5" descr="A close up of a coin&#10;&#10;Description automatically generated">
            <a:extLst>
              <a:ext uri="{FF2B5EF4-FFF2-40B4-BE49-F238E27FC236}">
                <a16:creationId xmlns:a16="http://schemas.microsoft.com/office/drawing/2014/main" id="{1A60F68B-5FD2-8DD0-A074-2E5853A43B37}"/>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0" name="Content Placeholder 9" descr="A close-up of a metal object&#10;&#10;Description automatically generated">
            <a:extLst>
              <a:ext uri="{FF2B5EF4-FFF2-40B4-BE49-F238E27FC236}">
                <a16:creationId xmlns:a16="http://schemas.microsoft.com/office/drawing/2014/main" id="{8FC3413D-D925-2104-8B28-1853E603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0"/>
            <a:ext cx="5191200" cy="6856471"/>
          </a:xfrm>
          <a:prstGeom prst="rect">
            <a:avLst/>
          </a:prstGeom>
        </p:spPr>
      </p:pic>
    </p:spTree>
    <p:extLst>
      <p:ext uri="{BB962C8B-B14F-4D97-AF65-F5344CB8AC3E}">
        <p14:creationId xmlns:p14="http://schemas.microsoft.com/office/powerpoint/2010/main" val="8552207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Picture 3" descr="A close-up of a microscope&#10;&#10;Description automatically generated">
            <a:extLst>
              <a:ext uri="{FF2B5EF4-FFF2-40B4-BE49-F238E27FC236}">
                <a16:creationId xmlns:a16="http://schemas.microsoft.com/office/drawing/2014/main" id="{51C2FCC8-0750-6281-28C2-4CF43172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0"/>
            <a:ext cx="5192359" cy="6858000"/>
          </a:xfrm>
          <a:prstGeom prst="rect">
            <a:avLst/>
          </a:prstGeom>
        </p:spPr>
      </p:pic>
      <p:pic>
        <p:nvPicPr>
          <p:cNvPr id="5" name="Picture 4" descr="A close up of a coin&#10;&#10;Description automatically generated">
            <a:extLst>
              <a:ext uri="{FF2B5EF4-FFF2-40B4-BE49-F238E27FC236}">
                <a16:creationId xmlns:a16="http://schemas.microsoft.com/office/drawing/2014/main" id="{6247075B-CE76-A5CD-7BA2-3FA56228423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346136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8490"/>
          <a:stretch/>
        </p:blipFill>
        <p:spPr>
          <a:xfrm>
            <a:off x="1956000" y="2093205"/>
            <a:ext cx="8280000" cy="433872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BAB51F8F-CDB4-288E-1E48-C51F818BE8F1}"/>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797631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up of a metal object&#10;&#10;Description automatically generated">
            <a:extLst>
              <a:ext uri="{FF2B5EF4-FFF2-40B4-BE49-F238E27FC236}">
                <a16:creationId xmlns:a16="http://schemas.microsoft.com/office/drawing/2014/main" id="{8254A638-204E-BAA5-3224-2C3DB7F2F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41645E9E-9956-F686-A209-91C0F7C18809}"/>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99766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CA8057E6-B450-7D45-E09C-EE5994311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347F6A68-34FB-5A42-FD22-0866C579624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4908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6" name="Picture 5" descr="A close up of a coin&#10;&#10;Description automatically generated">
            <a:extLst>
              <a:ext uri="{FF2B5EF4-FFF2-40B4-BE49-F238E27FC236}">
                <a16:creationId xmlns:a16="http://schemas.microsoft.com/office/drawing/2014/main" id="{FCDFAF69-A676-1EF4-E64D-D3461F3DF62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199163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sp>
        <p:nvSpPr>
          <p:cNvPr id="4" name="Rectangle 3">
            <a:extLst>
              <a:ext uri="{FF2B5EF4-FFF2-40B4-BE49-F238E27FC236}">
                <a16:creationId xmlns:a16="http://schemas.microsoft.com/office/drawing/2014/main" id="{85D1B587-DFB1-68DE-B826-FB2799D33C81}"/>
              </a:ext>
            </a:extLst>
          </p:cNvPr>
          <p:cNvSpPr/>
          <p:nvPr/>
        </p:nvSpPr>
        <p:spPr>
          <a:xfrm>
            <a:off x="4209012" y="-231006"/>
            <a:ext cx="2915357" cy="71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5" descr="A close up of a coin&#10;&#10;Description automatically generated">
            <a:extLst>
              <a:ext uri="{FF2B5EF4-FFF2-40B4-BE49-F238E27FC236}">
                <a16:creationId xmlns:a16="http://schemas.microsoft.com/office/drawing/2014/main" id="{B1E752C9-DC44-5FD6-D7D4-66EAAD558105}"/>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7" name="Picture 6" descr="A white balls on a brown surface&#10;&#10;Description automatically generated">
            <a:extLst>
              <a:ext uri="{FF2B5EF4-FFF2-40B4-BE49-F238E27FC236}">
                <a16:creationId xmlns:a16="http://schemas.microsoft.com/office/drawing/2014/main" id="{71E4095B-2B9E-4384-AAA2-6AA7F5948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21" y="3035923"/>
            <a:ext cx="6494780" cy="1498438"/>
          </a:xfrm>
          <a:prstGeom prst="rect">
            <a:avLst/>
          </a:prstGeom>
        </p:spPr>
      </p:pic>
      <p:grpSp>
        <p:nvGrpSpPr>
          <p:cNvPr id="11" name="Group 10">
            <a:extLst>
              <a:ext uri="{FF2B5EF4-FFF2-40B4-BE49-F238E27FC236}">
                <a16:creationId xmlns:a16="http://schemas.microsoft.com/office/drawing/2014/main" id="{2410E509-B7CE-DB0D-2CC3-2185E30D4322}"/>
              </a:ext>
            </a:extLst>
          </p:cNvPr>
          <p:cNvGrpSpPr/>
          <p:nvPr/>
        </p:nvGrpSpPr>
        <p:grpSpPr>
          <a:xfrm>
            <a:off x="3101672" y="2042670"/>
            <a:ext cx="847028" cy="641271"/>
            <a:chOff x="5734252" y="1197908"/>
            <a:chExt cx="847028" cy="641271"/>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5EAB5FA4-85CB-83D0-29DA-360967486B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79C6B029-679E-8822-D046-6CEFF0962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2272367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0" name="Content Placeholder 6" descr="A planet in the sky&#10;&#10;Description automatically generated">
            <a:extLst>
              <a:ext uri="{FF2B5EF4-FFF2-40B4-BE49-F238E27FC236}">
                <a16:creationId xmlns:a16="http://schemas.microsoft.com/office/drawing/2014/main" id="{55ED7C48-A6E9-C378-C197-8B05E200B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1" name="Picture 10" descr="A close up of a coin&#10;&#10;Description automatically generated">
            <a:extLst>
              <a:ext uri="{FF2B5EF4-FFF2-40B4-BE49-F238E27FC236}">
                <a16:creationId xmlns:a16="http://schemas.microsoft.com/office/drawing/2014/main" id="{6D5AB6B5-BF4A-8D16-C76D-BCCD53D1765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7115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3" descr="A close-up of a cell&#10;&#10;Description automatically generated">
            <a:extLst>
              <a:ext uri="{FF2B5EF4-FFF2-40B4-BE49-F238E27FC236}">
                <a16:creationId xmlns:a16="http://schemas.microsoft.com/office/drawing/2014/main" id="{04EFB355-B7BB-8410-D64E-0740A1FA0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9" name="Picture 8" descr="A close up of a coin&#10;&#10;Description automatically generated">
            <a:extLst>
              <a:ext uri="{FF2B5EF4-FFF2-40B4-BE49-F238E27FC236}">
                <a16:creationId xmlns:a16="http://schemas.microsoft.com/office/drawing/2014/main" id="{A09BA942-1F92-AA8E-4953-4C0211D9EC9B}"/>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020886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3" name="Content Placeholder 5" descr="A collage of images of a planet&#10;&#10;Description automatically generated">
            <a:extLst>
              <a:ext uri="{FF2B5EF4-FFF2-40B4-BE49-F238E27FC236}">
                <a16:creationId xmlns:a16="http://schemas.microsoft.com/office/drawing/2014/main" id="{551139F4-5E08-D275-50B5-25C6BAE47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4" name="Picture 13" descr="A close up of a coin&#10;&#10;Description automatically generated">
            <a:extLst>
              <a:ext uri="{FF2B5EF4-FFF2-40B4-BE49-F238E27FC236}">
                <a16:creationId xmlns:a16="http://schemas.microsoft.com/office/drawing/2014/main" id="{6D308F4F-AC83-2A42-1551-2A8F1E149BD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132464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7" descr="A collage of images of a planet&#10;&#10;Description automatically generated">
            <a:extLst>
              <a:ext uri="{FF2B5EF4-FFF2-40B4-BE49-F238E27FC236}">
                <a16:creationId xmlns:a16="http://schemas.microsoft.com/office/drawing/2014/main" id="{CAF2150A-6925-A5DC-E46C-E08C7F266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6" name="Picture 15" descr="A close up of a coin&#10;&#10;Description automatically generated">
            <a:extLst>
              <a:ext uri="{FF2B5EF4-FFF2-40B4-BE49-F238E27FC236}">
                <a16:creationId xmlns:a16="http://schemas.microsoft.com/office/drawing/2014/main" id="{AA0EF33A-C5E7-8714-2CAB-14AAE089F707}"/>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62557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ollage of images of a planet&#10;&#10;Description automatically generated">
            <a:extLst>
              <a:ext uri="{FF2B5EF4-FFF2-40B4-BE49-F238E27FC236}">
                <a16:creationId xmlns:a16="http://schemas.microsoft.com/office/drawing/2014/main" id="{3355478F-1C16-87E3-7C42-80EA7E511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7096" y="18629"/>
            <a:ext cx="7059168" cy="6829746"/>
          </a:xfrm>
        </p:spPr>
      </p:pic>
      <p:pic>
        <p:nvPicPr>
          <p:cNvPr id="6" name="Picture 5" descr="A close up of a coin&#10;&#10;Description automatically generated">
            <a:extLst>
              <a:ext uri="{FF2B5EF4-FFF2-40B4-BE49-F238E27FC236}">
                <a16:creationId xmlns:a16="http://schemas.microsoft.com/office/drawing/2014/main" id="{7C0FBBEA-DCB5-5571-57F8-E17A83DE0C1D}"/>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612982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Content Placeholder 6" descr="A planet in the sky&#10;&#10;Description automatically generated">
            <a:extLst>
              <a:ext uri="{FF2B5EF4-FFF2-40B4-BE49-F238E27FC236}">
                <a16:creationId xmlns:a16="http://schemas.microsoft.com/office/drawing/2014/main" id="{FE2D906F-B598-421B-7203-EDAB586449B1}"/>
              </a:ext>
            </a:extLst>
          </p:cNvPr>
          <p:cNvPicPr>
            <a:picLocks noChangeAspect="1"/>
          </p:cNvPicPr>
          <p:nvPr/>
        </p:nvPicPr>
        <p:blipFill rotWithShape="1">
          <a:blip r:embed="rId3">
            <a:extLst>
              <a:ext uri="{28A0092B-C50C-407E-A947-70E740481C1C}">
                <a14:useLocalDpi xmlns:a14="http://schemas.microsoft.com/office/drawing/2010/main" val="0"/>
              </a:ext>
            </a:extLst>
          </a:blip>
          <a:srcRect l="2593" t="5767" r="73543" b="69568"/>
          <a:stretch/>
        </p:blipFill>
        <p:spPr>
          <a:xfrm>
            <a:off x="2572903" y="2053790"/>
            <a:ext cx="2750419" cy="2750419"/>
          </a:xfrm>
          <a:prstGeom prst="rect">
            <a:avLst/>
          </a:prstGeom>
        </p:spPr>
      </p:pic>
      <p:pic>
        <p:nvPicPr>
          <p:cNvPr id="14" name="Picture 13">
            <a:extLst>
              <a:ext uri="{FF2B5EF4-FFF2-40B4-BE49-F238E27FC236}">
                <a16:creationId xmlns:a16="http://schemas.microsoft.com/office/drawing/2014/main" id="{511CF6D9-2F19-5BCA-93CB-3288DE3D8A27}"/>
              </a:ext>
            </a:extLst>
          </p:cNvPr>
          <p:cNvPicPr>
            <a:picLocks noChangeAspect="1"/>
          </p:cNvPicPr>
          <p:nvPr/>
        </p:nvPicPr>
        <p:blipFill rotWithShape="1">
          <a:blip r:embed="rId4"/>
          <a:srcRect l="23173" t="23987" r="19456" b="15878"/>
          <a:stretch/>
        </p:blipFill>
        <p:spPr>
          <a:xfrm>
            <a:off x="7004890" y="3918016"/>
            <a:ext cx="3481820" cy="2260600"/>
          </a:xfrm>
          <a:prstGeom prst="rect">
            <a:avLst/>
          </a:prstGeom>
          <a:effectLst>
            <a:softEdge rad="12700"/>
          </a:effectLst>
        </p:spPr>
      </p:pic>
      <p:pic>
        <p:nvPicPr>
          <p:cNvPr id="16" name="Picture 15">
            <a:extLst>
              <a:ext uri="{FF2B5EF4-FFF2-40B4-BE49-F238E27FC236}">
                <a16:creationId xmlns:a16="http://schemas.microsoft.com/office/drawing/2014/main" id="{DDD4887A-C02B-5F95-9182-D21DFD4E661C}"/>
              </a:ext>
            </a:extLst>
          </p:cNvPr>
          <p:cNvPicPr>
            <a:picLocks noChangeAspect="1"/>
          </p:cNvPicPr>
          <p:nvPr/>
        </p:nvPicPr>
        <p:blipFill rotWithShape="1">
          <a:blip r:embed="rId5"/>
          <a:srcRect l="3644" t="11965" r="3199" b="2894"/>
          <a:stretch/>
        </p:blipFill>
        <p:spPr>
          <a:xfrm>
            <a:off x="7004890" y="1167597"/>
            <a:ext cx="3481820" cy="2625291"/>
          </a:xfrm>
          <a:prstGeom prst="rect">
            <a:avLst/>
          </a:prstGeom>
        </p:spPr>
      </p:pic>
      <p:pic>
        <p:nvPicPr>
          <p:cNvPr id="19" name="Picture 18" descr="A close up of a coin&#10;&#10;Description automatically generated">
            <a:extLst>
              <a:ext uri="{FF2B5EF4-FFF2-40B4-BE49-F238E27FC236}">
                <a16:creationId xmlns:a16="http://schemas.microsoft.com/office/drawing/2014/main" id="{D42F1E4B-1D0E-115C-3A2D-3B04380B2D83}"/>
              </a:ext>
            </a:extLst>
          </p:cNvPr>
          <p:cNvPicPr>
            <a:picLocks noChangeAspect="1"/>
          </p:cNvPicPr>
          <p:nvPr/>
        </p:nvPicPr>
        <p:blipFill rotWithShape="1">
          <a:blip r:embed="rId6">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
        <p:nvSpPr>
          <p:cNvPr id="5" name="TextBox 4">
            <a:extLst>
              <a:ext uri="{FF2B5EF4-FFF2-40B4-BE49-F238E27FC236}">
                <a16:creationId xmlns:a16="http://schemas.microsoft.com/office/drawing/2014/main" id="{D883A4B6-DA43-DCC6-26F1-AF8579A1B7E2}"/>
              </a:ext>
            </a:extLst>
          </p:cNvPr>
          <p:cNvSpPr txBox="1"/>
          <p:nvPr/>
        </p:nvSpPr>
        <p:spPr>
          <a:xfrm>
            <a:off x="7950467" y="774076"/>
            <a:ext cx="1617045"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Wave 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06942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6" name="Picture 5" descr="A screen shot of a computer&#10;&#10;Description automatically generated">
            <a:extLst>
              <a:ext uri="{FF2B5EF4-FFF2-40B4-BE49-F238E27FC236}">
                <a16:creationId xmlns:a16="http://schemas.microsoft.com/office/drawing/2014/main" id="{B5BDE1A4-ACF3-D8B7-3D25-054CB282E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Tree>
    <p:extLst>
      <p:ext uri="{BB962C8B-B14F-4D97-AF65-F5344CB8AC3E}">
        <p14:creationId xmlns:p14="http://schemas.microsoft.com/office/powerpoint/2010/main" val="162781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1651060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827910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pic>
        <p:nvPicPr>
          <p:cNvPr id="11" name="Picture 10" descr="A close-up of a black screen&#10;&#10;Description automatically generated">
            <a:extLst>
              <a:ext uri="{FF2B5EF4-FFF2-40B4-BE49-F238E27FC236}">
                <a16:creationId xmlns:a16="http://schemas.microsoft.com/office/drawing/2014/main" id="{189EA8E9-9471-1E03-673E-DBFBAB6F01E2}"/>
              </a:ext>
            </a:extLst>
          </p:cNvPr>
          <p:cNvPicPr>
            <a:picLocks noChangeAspect="1"/>
          </p:cNvPicPr>
          <p:nvPr/>
        </p:nvPicPr>
        <p:blipFill rotWithShape="1">
          <a:blip r:embed="rId5">
            <a:extLst>
              <a:ext uri="{28A0092B-C50C-407E-A947-70E740481C1C}">
                <a14:useLocalDpi xmlns:a14="http://schemas.microsoft.com/office/drawing/2010/main" val="0"/>
              </a:ext>
            </a:extLst>
          </a:blip>
          <a:srcRect l="17110" t="69444" r="44290"/>
          <a:stretch/>
        </p:blipFill>
        <p:spPr>
          <a:xfrm>
            <a:off x="8812350" y="2119687"/>
            <a:ext cx="3238500" cy="3161849"/>
          </a:xfrm>
          <a:prstGeom prst="rect">
            <a:avLst/>
          </a:prstGeom>
        </p:spPr>
      </p:pic>
      <p:sp>
        <p:nvSpPr>
          <p:cNvPr id="15" name="Rectangle 14">
            <a:extLst>
              <a:ext uri="{FF2B5EF4-FFF2-40B4-BE49-F238E27FC236}">
                <a16:creationId xmlns:a16="http://schemas.microsoft.com/office/drawing/2014/main" id="{093F9E0D-BD0E-F668-40CD-8630FE9546AC}"/>
              </a:ext>
            </a:extLst>
          </p:cNvPr>
          <p:cNvSpPr/>
          <p:nvPr/>
        </p:nvSpPr>
        <p:spPr>
          <a:xfrm>
            <a:off x="7569200" y="5762625"/>
            <a:ext cx="203200" cy="203200"/>
          </a:xfrm>
          <a:prstGeom prst="rect">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7" name="Straight Connector 16">
            <a:extLst>
              <a:ext uri="{FF2B5EF4-FFF2-40B4-BE49-F238E27FC236}">
                <a16:creationId xmlns:a16="http://schemas.microsoft.com/office/drawing/2014/main" id="{51CE9E6D-4A68-577C-8290-3451502C9492}"/>
              </a:ext>
            </a:extLst>
          </p:cNvPr>
          <p:cNvCxnSpPr>
            <a:cxnSpLocks/>
          </p:cNvCxnSpPr>
          <p:nvPr/>
        </p:nvCxnSpPr>
        <p:spPr>
          <a:xfrm flipV="1">
            <a:off x="7772400" y="2292350"/>
            <a:ext cx="1157288" cy="3470275"/>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FE0D95-0244-D95A-A4A5-10D20288A5A0}"/>
              </a:ext>
            </a:extLst>
          </p:cNvPr>
          <p:cNvCxnSpPr>
            <a:cxnSpLocks/>
          </p:cNvCxnSpPr>
          <p:nvPr/>
        </p:nvCxnSpPr>
        <p:spPr>
          <a:xfrm flipV="1">
            <a:off x="7772400" y="5268913"/>
            <a:ext cx="1157288" cy="696912"/>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320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a:xfrm>
            <a:off x="838200" y="1825625"/>
            <a:ext cx="11010499" cy="4351338"/>
          </a:xfrm>
        </p:spPr>
        <p:txBody>
          <a:bodyPr>
            <a:normAutofit/>
          </a:bodyPr>
          <a:lstStyle/>
          <a:p>
            <a:pPr marL="514350" indent="-514350">
              <a:buFont typeface="Arial" panose="020B0604020202020204" pitchFamily="34" charset="0"/>
              <a:buAutoNum type="arabicParenR"/>
            </a:pPr>
            <a:r>
              <a:rPr lang="en-GB" dirty="0"/>
              <a:t>Instantaneous or progressive nucleation depends on the current ratio of the side reactions and the deposition (</a:t>
            </a:r>
            <a:r>
              <a:rPr lang="el-GR" dirty="0"/>
              <a:t>σ</a:t>
            </a:r>
            <a:r>
              <a:rPr lang="en-GB" dirty="0"/>
              <a:t>).</a:t>
            </a:r>
          </a:p>
          <a:p>
            <a:pPr marL="514350" indent="-514350">
              <a:buFont typeface="Arial" panose="020B0604020202020204" pitchFamily="34" charset="0"/>
              <a:buAutoNum type="arabicParenR"/>
            </a:pPr>
            <a:endParaRPr lang="en-GB" dirty="0"/>
          </a:p>
          <a:p>
            <a:pPr marL="514350" indent="-514350">
              <a:buFont typeface="Arial" panose="020B0604020202020204" pitchFamily="34" charset="0"/>
              <a:buAutoNum type="arabicParenR"/>
            </a:pPr>
            <a:r>
              <a:rPr lang="en-GB" dirty="0"/>
              <a:t>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pPr marL="514350" indent="-514350">
              <a:buFont typeface="Arial" panose="020B0604020202020204" pitchFamily="34" charset="0"/>
              <a:buAutoNum type="arabicParenR"/>
            </a:pPr>
            <a:endParaRPr lang="en-GB" dirty="0"/>
          </a:p>
          <a:p>
            <a:pPr marL="514350" indent="-514350">
              <a:buAutoNum type="arabicParenR"/>
            </a:pPr>
            <a:r>
              <a:rPr lang="en-GB" dirty="0">
                <a:sym typeface="Wingdings" panose="05000000000000000000" pitchFamily="2" charset="2"/>
              </a:rPr>
              <a:t>Uniform pressure between the electrodes is essential to achieve uniform deposition.</a:t>
            </a:r>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2"/>
          <a:stretch>
            <a:fillRect/>
          </a:stretch>
        </p:blipFill>
        <p:spPr>
          <a:xfrm>
            <a:off x="12399771" y="215684"/>
            <a:ext cx="3960000" cy="2173247"/>
          </a:xfrm>
          <a:prstGeom prst="rect">
            <a:avLst/>
          </a:prstGeom>
        </p:spPr>
      </p:pic>
      <p:pic>
        <p:nvPicPr>
          <p:cNvPr id="4" name="Picture 3"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9771" y="2442677"/>
            <a:ext cx="3960000" cy="2173050"/>
          </a:xfrm>
          <a:prstGeom prst="rect">
            <a:avLst/>
          </a:prstGeom>
        </p:spPr>
      </p:pic>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9771" y="4615727"/>
            <a:ext cx="2067328" cy="2730500"/>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4191" y="4615727"/>
            <a:ext cx="2822223" cy="2730501"/>
          </a:xfrm>
          <a:prstGeom prst="rect">
            <a:avLst/>
          </a:prstGeom>
        </p:spPr>
      </p:pic>
    </p:spTree>
    <p:extLst>
      <p:ext uri="{BB962C8B-B14F-4D97-AF65-F5344CB8AC3E}">
        <p14:creationId xmlns:p14="http://schemas.microsoft.com/office/powerpoint/2010/main" val="103690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3"/>
          <a:stretch>
            <a:fillRect/>
          </a:stretch>
        </p:blipFill>
        <p:spPr>
          <a:xfrm>
            <a:off x="2496000" y="2755899"/>
            <a:ext cx="7200000" cy="3951358"/>
          </a:xfrm>
          <a:prstGeom prst="rect">
            <a:avLst/>
          </a:prstGeom>
        </p:spPr>
      </p:pic>
      <p:sp>
        <p:nvSpPr>
          <p:cNvPr id="8" name="Content Placeholder 2">
            <a:extLst>
              <a:ext uri="{FF2B5EF4-FFF2-40B4-BE49-F238E27FC236}">
                <a16:creationId xmlns:a16="http://schemas.microsoft.com/office/drawing/2014/main" id="{37F5E2C3-1881-6BD9-04E0-3BE67F3485DD}"/>
              </a:ext>
            </a:extLst>
          </p:cNvPr>
          <p:cNvSpPr>
            <a:spLocks noGrp="1"/>
          </p:cNvSpPr>
          <p:nvPr>
            <p:ph idx="1"/>
          </p:nvPr>
        </p:nvSpPr>
        <p:spPr>
          <a:xfrm>
            <a:off x="838200" y="1825625"/>
            <a:ext cx="10515600" cy="4351338"/>
          </a:xfrm>
        </p:spPr>
        <p:txBody>
          <a:bodyPr/>
          <a:lstStyle/>
          <a:p>
            <a:pPr marL="0" indent="0">
              <a:buNone/>
            </a:pPr>
            <a:r>
              <a:rPr lang="en-GB" dirty="0"/>
              <a:t>1) Instantaneous or progressive nucleation depends on the current ratio of the side reactions and the deposition (</a:t>
            </a:r>
            <a:r>
              <a:rPr lang="el-GR" dirty="0"/>
              <a:t>σ</a:t>
            </a:r>
            <a:r>
              <a:rPr lang="en-GB" dirty="0"/>
              <a:t>).</a:t>
            </a:r>
          </a:p>
          <a:p>
            <a:endParaRPr lang="en-SE" dirty="0"/>
          </a:p>
        </p:txBody>
      </p:sp>
    </p:spTree>
    <p:extLst>
      <p:ext uri="{BB962C8B-B14F-4D97-AF65-F5344CB8AC3E}">
        <p14:creationId xmlns:p14="http://schemas.microsoft.com/office/powerpoint/2010/main" val="22120231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2">
            <a:extLst>
              <a:ext uri="{FF2B5EF4-FFF2-40B4-BE49-F238E27FC236}">
                <a16:creationId xmlns:a16="http://schemas.microsoft.com/office/drawing/2014/main" id="{26A579AD-5F6C-72A6-2DC5-93D2D371CF5C}"/>
              </a:ext>
            </a:extLst>
          </p:cNvPr>
          <p:cNvSpPr>
            <a:spLocks noGrp="1"/>
          </p:cNvSpPr>
          <p:nvPr>
            <p:ph idx="1"/>
          </p:nvPr>
        </p:nvSpPr>
        <p:spPr>
          <a:xfrm>
            <a:off x="838200" y="1825625"/>
            <a:ext cx="10718800" cy="4351338"/>
          </a:xfrm>
        </p:spPr>
        <p:txBody>
          <a:bodyPr/>
          <a:lstStyle/>
          <a:p>
            <a:pPr marL="0" indent="0">
              <a:buNone/>
            </a:pPr>
            <a:r>
              <a:rPr lang="en-GB" dirty="0"/>
              <a:t>2) 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endParaRPr lang="en-SE" dirty="0"/>
          </a:p>
        </p:txBody>
      </p:sp>
      <p:pic>
        <p:nvPicPr>
          <p:cNvPr id="9" name="Picture 8"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2755899"/>
            <a:ext cx="7200000" cy="3951000"/>
          </a:xfrm>
          <a:prstGeom prst="rect">
            <a:avLst/>
          </a:prstGeom>
        </p:spPr>
      </p:pic>
    </p:spTree>
    <p:extLst>
      <p:ext uri="{BB962C8B-B14F-4D97-AF65-F5344CB8AC3E}">
        <p14:creationId xmlns:p14="http://schemas.microsoft.com/office/powerpoint/2010/main" val="1790957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947" y="2806699"/>
            <a:ext cx="2862345" cy="3780548"/>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053" y="2806699"/>
            <a:ext cx="3810000" cy="3686176"/>
          </a:xfrm>
          <a:prstGeom prst="rect">
            <a:avLst/>
          </a:prstGeom>
        </p:spPr>
      </p:pic>
      <p:sp>
        <p:nvSpPr>
          <p:cNvPr id="6" name="Content Placeholder 2">
            <a:extLst>
              <a:ext uri="{FF2B5EF4-FFF2-40B4-BE49-F238E27FC236}">
                <a16:creationId xmlns:a16="http://schemas.microsoft.com/office/drawing/2014/main" id="{8FA28660-B05A-C58D-8148-8745505FC1D0}"/>
              </a:ext>
            </a:extLst>
          </p:cNvPr>
          <p:cNvSpPr>
            <a:spLocks noGrp="1"/>
          </p:cNvSpPr>
          <p:nvPr>
            <p:ph idx="1"/>
          </p:nvPr>
        </p:nvSpPr>
        <p:spPr>
          <a:xfrm>
            <a:off x="838200" y="1825625"/>
            <a:ext cx="10515600" cy="4351338"/>
          </a:xfrm>
        </p:spPr>
        <p:txBody>
          <a:bodyPr/>
          <a:lstStyle/>
          <a:p>
            <a:pPr marL="0" indent="0">
              <a:buNone/>
            </a:pPr>
            <a:r>
              <a:rPr lang="en-GB" dirty="0">
                <a:sym typeface="Wingdings" panose="05000000000000000000" pitchFamily="2" charset="2"/>
              </a:rPr>
              <a:t>3) Uniform pressure between the electrodes is essential to achieve uniform deposition.</a:t>
            </a:r>
          </a:p>
          <a:p>
            <a:endParaRPr lang="en-SE" dirty="0"/>
          </a:p>
        </p:txBody>
      </p:sp>
    </p:spTree>
    <p:extLst>
      <p:ext uri="{BB962C8B-B14F-4D97-AF65-F5344CB8AC3E}">
        <p14:creationId xmlns:p14="http://schemas.microsoft.com/office/powerpoint/2010/main" val="1403619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Thank you for listening!</a:t>
            </a:r>
            <a:endParaRPr lang="en-GB" sz="1200" dirty="0">
              <a:effectLst/>
            </a:endParaRPr>
          </a:p>
        </p:txBody>
      </p:sp>
    </p:spTree>
    <p:extLst>
      <p:ext uri="{BB962C8B-B14F-4D97-AF65-F5344CB8AC3E}">
        <p14:creationId xmlns:p14="http://schemas.microsoft.com/office/powerpoint/2010/main" val="3335203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a:t>
            </a:r>
            <a:r>
              <a:rPr lang="en-GB" sz="3600" i="0" u="none" strike="noStrike" dirty="0" err="1">
                <a:solidFill>
                  <a:srgbClr val="000000"/>
                </a:solidFill>
                <a:effectLst/>
              </a:rPr>
              <a:t>Lägg</a:t>
            </a:r>
            <a:r>
              <a:rPr lang="en-GB" sz="3600" i="0" u="none" strike="noStrike" dirty="0">
                <a:solidFill>
                  <a:srgbClr val="000000"/>
                </a:solidFill>
                <a:effectLst/>
              </a:rPr>
              <a:t> in </a:t>
            </a:r>
            <a:r>
              <a:rPr lang="en-GB" sz="3600" i="0" u="none" strike="noStrike" dirty="0" err="1">
                <a:solidFill>
                  <a:srgbClr val="000000"/>
                </a:solidFill>
                <a:effectLst/>
              </a:rPr>
              <a:t>fler</a:t>
            </a:r>
            <a:r>
              <a:rPr lang="en-GB" sz="3600" i="0" u="none" strike="noStrike" dirty="0">
                <a:solidFill>
                  <a:srgbClr val="000000"/>
                </a:solidFill>
                <a:effectLst/>
              </a:rPr>
              <a:t> plots </a:t>
            </a:r>
            <a:r>
              <a:rPr lang="en-GB" sz="3600" i="0" u="none" strike="noStrike" dirty="0" err="1">
                <a:solidFill>
                  <a:srgbClr val="000000"/>
                </a:solidFill>
                <a:effectLst/>
              </a:rPr>
              <a:t>här</a:t>
            </a:r>
            <a:r>
              <a:rPr lang="en-GB" sz="3600" i="0" u="none" strike="noStrike" dirty="0">
                <a:solidFill>
                  <a:srgbClr val="000000"/>
                </a:solidFill>
                <a:effectLst/>
              </a:rPr>
              <a:t> </a:t>
            </a:r>
            <a:r>
              <a:rPr lang="en-GB" sz="3600" i="0" u="none" strike="noStrike" dirty="0" err="1">
                <a:solidFill>
                  <a:srgbClr val="000000"/>
                </a:solidFill>
                <a:effectLst/>
              </a:rPr>
              <a:t>efter</a:t>
            </a:r>
            <a:r>
              <a:rPr lang="en-GB" sz="3600" i="0" u="none" strike="noStrike" dirty="0">
                <a:solidFill>
                  <a:srgbClr val="000000"/>
                </a:solidFill>
                <a:effectLst/>
              </a:rPr>
              <a:t> </a:t>
            </a:r>
            <a:r>
              <a:rPr lang="en-GB" sz="3600" i="0" u="none" strike="noStrike" dirty="0" err="1">
                <a:solidFill>
                  <a:srgbClr val="000000"/>
                </a:solidFill>
                <a:effectLst/>
              </a:rPr>
              <a:t>på</a:t>
            </a:r>
            <a:r>
              <a:rPr lang="en-GB" sz="3600" i="0" u="none" strike="noStrike" dirty="0">
                <a:solidFill>
                  <a:srgbClr val="000000"/>
                </a:solidFill>
                <a:effectLst/>
              </a:rPr>
              <a:t> </a:t>
            </a:r>
            <a:r>
              <a:rPr lang="en-GB" sz="3600" i="0" u="none" strike="noStrike" dirty="0" err="1">
                <a:solidFill>
                  <a:srgbClr val="000000"/>
                </a:solidFill>
                <a:effectLst/>
              </a:rPr>
              <a:t>större</a:t>
            </a:r>
            <a:r>
              <a:rPr lang="en-GB" sz="3600" i="0" u="none" strike="noStrike" dirty="0">
                <a:solidFill>
                  <a:srgbClr val="000000"/>
                </a:solidFill>
                <a:effectLst/>
              </a:rPr>
              <a:t> charge </a:t>
            </a:r>
            <a:r>
              <a:rPr lang="en-GB" sz="3600" i="0" u="none" strike="noStrike" dirty="0" err="1">
                <a:solidFill>
                  <a:srgbClr val="000000"/>
                </a:solidFill>
                <a:effectLst/>
              </a:rPr>
              <a:t>och</a:t>
            </a:r>
            <a:r>
              <a:rPr lang="en-GB" sz="3600" i="0" u="none" strike="noStrike" dirty="0">
                <a:solidFill>
                  <a:srgbClr val="000000"/>
                </a:solidFill>
                <a:effectLst/>
              </a:rPr>
              <a:t> </a:t>
            </a:r>
            <a:r>
              <a:rPr lang="en-GB" sz="3600" i="0" u="none" strike="noStrike" dirty="0" err="1">
                <a:solidFill>
                  <a:srgbClr val="000000"/>
                </a:solidFill>
                <a:effectLst/>
              </a:rPr>
              <a:t>andra</a:t>
            </a:r>
            <a:r>
              <a:rPr lang="en-GB" sz="3600" i="0" u="none" strike="noStrike" dirty="0">
                <a:solidFill>
                  <a:srgbClr val="000000"/>
                </a:solidFill>
                <a:effectLst/>
              </a:rPr>
              <a:t> figurer </a:t>
            </a:r>
            <a:r>
              <a:rPr lang="en-GB" sz="3600" i="0" u="none" strike="noStrike" dirty="0" err="1">
                <a:solidFill>
                  <a:srgbClr val="000000"/>
                </a:solidFill>
                <a:effectLst/>
              </a:rPr>
              <a:t>som</a:t>
            </a:r>
            <a:r>
              <a:rPr lang="en-GB" sz="3600" i="0" u="none" strike="noStrike" dirty="0">
                <a:solidFill>
                  <a:srgbClr val="000000"/>
                </a:solidFill>
                <a:effectLst/>
              </a:rPr>
              <a:t> Isak </a:t>
            </a:r>
            <a:r>
              <a:rPr lang="en-GB" sz="3600" i="0" u="none" strike="noStrike" dirty="0" err="1">
                <a:solidFill>
                  <a:srgbClr val="000000"/>
                </a:solidFill>
                <a:effectLst/>
              </a:rPr>
              <a:t>kanske</a:t>
            </a:r>
            <a:r>
              <a:rPr lang="en-GB" sz="3600" i="0" u="none" strike="noStrike" dirty="0">
                <a:solidFill>
                  <a:srgbClr val="000000"/>
                </a:solidFill>
                <a:effectLst/>
              </a:rPr>
              <a:t> </a:t>
            </a:r>
            <a:r>
              <a:rPr lang="en-GB" sz="3600" i="0" u="none" strike="noStrike" dirty="0" err="1">
                <a:solidFill>
                  <a:srgbClr val="000000"/>
                </a:solidFill>
                <a:effectLst/>
              </a:rPr>
              <a:t>kommenterar</a:t>
            </a:r>
            <a:endParaRPr lang="en-GB" sz="1200" dirty="0">
              <a:effectLst/>
            </a:endParaRPr>
          </a:p>
        </p:txBody>
      </p:sp>
    </p:spTree>
    <p:extLst>
      <p:ext uri="{BB962C8B-B14F-4D97-AF65-F5344CB8AC3E}">
        <p14:creationId xmlns:p14="http://schemas.microsoft.com/office/powerpoint/2010/main" val="37648021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2024-05-29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2684926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li&#10;&#10;Description automatically generated with medium confidence">
            <a:extLst>
              <a:ext uri="{FF2B5EF4-FFF2-40B4-BE49-F238E27FC236}">
                <a16:creationId xmlns:a16="http://schemas.microsoft.com/office/drawing/2014/main" id="{0D8930E4-92C8-E085-ECB2-EAED8A11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sp>
        <p:nvSpPr>
          <p:cNvPr id="5" name="Rectangle 4">
            <a:extLst>
              <a:ext uri="{FF2B5EF4-FFF2-40B4-BE49-F238E27FC236}">
                <a16:creationId xmlns:a16="http://schemas.microsoft.com/office/drawing/2014/main" id="{6C531D21-8A78-5244-61E8-99632D2EA097}"/>
              </a:ext>
            </a:extLst>
          </p:cNvPr>
          <p:cNvSpPr/>
          <p:nvPr/>
        </p:nvSpPr>
        <p:spPr>
          <a:xfrm>
            <a:off x="7809385" y="3130616"/>
            <a:ext cx="1371600" cy="753533"/>
          </a:xfrm>
          <a:prstGeom prst="rect">
            <a:avLst/>
          </a:prstGeom>
          <a:solidFill>
            <a:srgbClr val="D8F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12911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4140</TotalTime>
  <Words>2927</Words>
  <Application>Microsoft Office PowerPoint</Application>
  <PresentationFormat>Widescreen</PresentationFormat>
  <Paragraphs>435</Paragraphs>
  <Slides>89</Slides>
  <Notes>80</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Aptos</vt:lpstr>
      <vt:lpstr>Arial</vt:lpstr>
      <vt:lpstr>CMU Serif</vt:lpstr>
      <vt:lpstr>Wingdings</vt:lpstr>
      <vt:lpstr>Office Theme</vt:lpstr>
      <vt:lpstr>Electrochemical deposition of lithium on copper</vt:lpstr>
      <vt:lpstr>PLAN: 25 minute presentation</vt:lpstr>
      <vt:lpstr>Batteries!</vt:lpstr>
      <vt:lpstr>Batteries!</vt:lpstr>
      <vt:lpstr>Batteries!</vt:lpstr>
      <vt:lpstr>Batteries!</vt:lpstr>
      <vt:lpstr>Batteries!</vt:lpstr>
      <vt:lpstr>Non-uniform deposition problems</vt:lpstr>
      <vt:lpstr>Non-uniform deposition problems</vt:lpstr>
      <vt:lpstr>Purpose of this thesis</vt:lpstr>
      <vt:lpstr>Deposition in a Li/Cu cell</vt:lpstr>
      <vt:lpstr>Deposition in a Li/Cu cell</vt:lpstr>
      <vt:lpstr>Deposition in a Li/Cu cell</vt:lpstr>
      <vt:lpstr>Deposition in a Li/Cu cell</vt:lpstr>
      <vt:lpstr>Deposition in a Li/Cu cell</vt:lpstr>
      <vt:lpstr>Deposition in a Li/Cu cell</vt:lpstr>
      <vt:lpstr>Deposition in a Li/Cu cell</vt:lpstr>
      <vt:lpstr>Nucleation</vt:lpstr>
      <vt:lpstr>Nucleation</vt:lpstr>
      <vt:lpstr>Nucleation</vt:lpstr>
      <vt:lpstr>Nucleation</vt:lpstr>
      <vt:lpstr>Nucleation</vt:lpstr>
      <vt:lpstr>Nucleation</vt:lpstr>
      <vt:lpstr>Nucleation</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Specific scientific questions</vt:lpstr>
      <vt:lpstr>Specific scientific questions</vt:lpstr>
      <vt:lpstr>Specific scientific questions</vt:lpstr>
      <vt:lpstr>The C-cell</vt:lpstr>
      <vt:lpstr>The C-cell</vt:lpstr>
      <vt:lpstr>The C-cell</vt:lpstr>
      <vt:lpstr>The C-cell</vt:lpstr>
      <vt:lpstr>The I-cell</vt:lpstr>
      <vt:lpstr>The T-cell</vt:lpstr>
      <vt:lpstr>The T-cell</vt:lpstr>
      <vt:lpstr>The T-cell</vt:lpstr>
      <vt:lpstr>The T-cell</vt:lpstr>
      <vt:lpstr>Deposition protocol</vt:lpstr>
      <vt:lpstr>Deposition protocol</vt:lpstr>
      <vt:lpstr>Deposition protocol</vt:lpstr>
      <vt:lpstr>Deposition protocol</vt:lpstr>
      <vt:lpstr>Deposition protocol  </vt:lpstr>
      <vt:lpstr>Deposition protocol  </vt:lpstr>
      <vt:lpstr>Deposition protocol  </vt:lpstr>
      <vt:lpstr>Passivation of the Cu surface</vt:lpstr>
      <vt:lpstr>Passivation of the Cu surface</vt:lpstr>
      <vt:lpstr>Passivation of the Cu surface</vt:lpstr>
      <vt:lpstr>Passivation of the Cu surface</vt:lpstr>
      <vt:lpstr>Passivation of the Cu surface</vt:lpstr>
      <vt:lpstr>Passivation of the Cu surface larger charge passed</vt:lpstr>
      <vt:lpstr>Deposition current</vt:lpstr>
      <vt:lpstr>Deposition current</vt:lpstr>
      <vt:lpstr>Deposition current with more passivation</vt:lpstr>
      <vt:lpstr>Deposition current with more passivation larger charge passed</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Conclusions</vt:lpstr>
      <vt:lpstr>Conclusions</vt:lpstr>
      <vt:lpstr>Conclusions</vt:lpstr>
      <vt:lpstr>Conclusions</vt:lpstr>
      <vt:lpstr>PowerPoint Presentation</vt:lpstr>
      <vt:lpstr>PowerPoint Presentation</vt:lpstr>
      <vt:lpstr>Electrochemical deposition of lithium on copper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Electrochemical deposition of lithium on copper</dc:title>
  <dc:creator>Gottfrid Olsson</dc:creator>
  <cp:lastModifiedBy>Gottfrid Olsson</cp:lastModifiedBy>
  <cp:revision>153</cp:revision>
  <dcterms:created xsi:type="dcterms:W3CDTF">2024-05-21T11:19:41Z</dcterms:created>
  <dcterms:modified xsi:type="dcterms:W3CDTF">2024-05-24T08:24:27Z</dcterms:modified>
</cp:coreProperties>
</file>